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91" r:id="rId5"/>
    <p:sldId id="259" r:id="rId6"/>
    <p:sldId id="260" r:id="rId7"/>
    <p:sldId id="263" r:id="rId8"/>
    <p:sldId id="264" r:id="rId9"/>
    <p:sldId id="283" r:id="rId10"/>
    <p:sldId id="268" r:id="rId11"/>
    <p:sldId id="278" r:id="rId12"/>
    <p:sldId id="281" r:id="rId13"/>
    <p:sldId id="285" r:id="rId14"/>
    <p:sldId id="286" r:id="rId15"/>
    <p:sldId id="287" r:id="rId16"/>
    <p:sldId id="267" r:id="rId17"/>
    <p:sldId id="284" r:id="rId18"/>
    <p:sldId id="270" r:id="rId19"/>
    <p:sldId id="272" r:id="rId20"/>
    <p:sldId id="271" r:id="rId21"/>
    <p:sldId id="275" r:id="rId22"/>
    <p:sldId id="273" r:id="rId23"/>
    <p:sldId id="277" r:id="rId24"/>
    <p:sldId id="274" r:id="rId25"/>
    <p:sldId id="276" r:id="rId26"/>
    <p:sldId id="288" r:id="rId27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3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125339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4684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684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0587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8752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6663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64347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55550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9394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1257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76166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C40B4-11E8-3F4F-A83C-B0CB348E4519}" type="datetimeFigureOut">
              <a:rPr kumimoji="1" lang="ja-JP" altLang="en-US" smtClean="0"/>
              <a:pPr/>
              <a:t>2014/6/15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179C9-43DB-DE42-9473-B45ABA56C73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089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11.png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1.png"/><Relationship Id="rId10" Type="http://schemas.openxmlformats.org/officeDocument/2006/relationships/image" Target="../media/image59.png"/><Relationship Id="rId4" Type="http://schemas.openxmlformats.org/officeDocument/2006/relationships/image" Target="../media/image54.pn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660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3660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271780"/>
            <a:ext cx="9144000" cy="63610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 smtClean="0"/>
              <a:t>Aligned Natural Inflation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74971"/>
          </a:xfrm>
        </p:spPr>
        <p:txBody>
          <a:bodyPr/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Ippei</a:t>
            </a:r>
            <a:r>
              <a:rPr kumimoji="1" lang="en-US" altLang="ja-JP" dirty="0" smtClean="0">
                <a:solidFill>
                  <a:schemeClr val="tx1"/>
                </a:solidFill>
              </a:rPr>
              <a:t> Obata</a:t>
            </a:r>
            <a:endParaRPr lang="en-US" altLang="ja-JP" dirty="0" smtClean="0">
              <a:solidFill>
                <a:schemeClr val="tx1"/>
              </a:solidFill>
            </a:endParaRPr>
          </a:p>
          <a:p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</a:rPr>
              <a:t>Ref)K.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Freese</a:t>
            </a:r>
            <a:r>
              <a:rPr lang="en-US" altLang="ja-JP" sz="2000" dirty="0" smtClean="0">
                <a:solidFill>
                  <a:schemeClr val="tx1"/>
                </a:solidFill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J.A.Frieman</a:t>
            </a:r>
            <a:r>
              <a:rPr lang="en-US" altLang="ja-JP" sz="2000" dirty="0" smtClean="0">
                <a:solidFill>
                  <a:schemeClr val="tx1"/>
                </a:solidFill>
              </a:rPr>
              <a:t> and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A.V.Olinto</a:t>
            </a:r>
            <a:r>
              <a:rPr lang="en-US" altLang="ja-JP" sz="2000" dirty="0" smtClean="0">
                <a:solidFill>
                  <a:schemeClr val="tx1"/>
                </a:solidFill>
              </a:rPr>
              <a:t>, 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Phys.Rev.Lett</a:t>
            </a:r>
            <a:r>
              <a:rPr lang="en-US" altLang="ja-JP" sz="2000" dirty="0" smtClean="0">
                <a:solidFill>
                  <a:schemeClr val="tx1"/>
                </a:solidFill>
              </a:rPr>
              <a:t>. 65 (1990) 3233-3236</a:t>
            </a:r>
          </a:p>
          <a:p>
            <a:r>
              <a:rPr kumimoji="1" lang="en-US" altLang="ja-JP" sz="2000" dirty="0" smtClean="0">
                <a:solidFill>
                  <a:schemeClr val="tx1"/>
                </a:solidFill>
              </a:rPr>
              <a:t>Rolf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Kappl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, Sven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Krippendorf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and Hans Peter </a:t>
            </a:r>
            <a:r>
              <a:rPr kumimoji="1" lang="en-US" altLang="ja-JP" sz="2000" dirty="0" err="1" smtClean="0">
                <a:solidFill>
                  <a:schemeClr val="tx1"/>
                </a:solidFill>
              </a:rPr>
              <a:t>Nilles</a:t>
            </a:r>
            <a:r>
              <a:rPr lang="en-US" altLang="ja-JP" sz="2000" dirty="0" smtClean="0">
                <a:solidFill>
                  <a:schemeClr val="tx1"/>
                </a:solidFill>
              </a:rPr>
              <a:t>, [arXiv:1404.7127 [</a:t>
            </a:r>
            <a:r>
              <a:rPr lang="en-US" altLang="ja-JP" sz="2000" dirty="0" err="1" smtClean="0">
                <a:solidFill>
                  <a:schemeClr val="tx1"/>
                </a:solidFill>
              </a:rPr>
              <a:t>hep-th</a:t>
            </a:r>
            <a:r>
              <a:rPr lang="en-US" altLang="ja-JP" sz="2000" dirty="0" smtClean="0">
                <a:solidFill>
                  <a:schemeClr val="tx1"/>
                </a:solidFill>
              </a:rPr>
              <a:t>]]</a:t>
            </a:r>
            <a:endParaRPr kumimoji="1"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674276" y="487844"/>
            <a:ext cx="1717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13. </a:t>
            </a:r>
            <a:r>
              <a:rPr lang="en-US" altLang="ja-JP" dirty="0"/>
              <a:t>June in </a:t>
            </a:r>
            <a:r>
              <a:rPr lang="en-US" altLang="ja-JP" dirty="0" smtClean="0"/>
              <a:t>Kobe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7142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Aligned 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838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“</a:t>
            </a:r>
            <a:r>
              <a:rPr kumimoji="1" lang="en-US" altLang="ja-JP" dirty="0" err="1" smtClean="0"/>
              <a:t>axion</a:t>
            </a:r>
            <a:r>
              <a:rPr kumimoji="1" lang="en-US" altLang="ja-JP" dirty="0" smtClean="0"/>
              <a:t>”?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A very light, weakly interacting scalar particle</a:t>
            </a:r>
            <a:r>
              <a:rPr lang="en-US" altLang="ja-JP" dirty="0"/>
              <a:t> </a:t>
            </a:r>
            <a:r>
              <a:rPr lang="en-US" altLang="ja-JP" dirty="0" smtClean="0"/>
              <a:t>appearing in the framework of QCD, string theory etc.</a:t>
            </a:r>
            <a:endParaRPr lang="en-US" altLang="ja-JP" dirty="0"/>
          </a:p>
          <a:p>
            <a:r>
              <a:rPr kumimoji="1" lang="en-US" altLang="ja-JP" dirty="0" smtClean="0"/>
              <a:t>One of the candidates of dark matter in cosmology</a:t>
            </a:r>
            <a:endParaRPr lang="en-US" altLang="ja-JP" dirty="0"/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Has a flat potential as a result of shift symmetry! </a:t>
            </a:r>
            <a:r>
              <a:rPr kumimoji="1" lang="en-US" altLang="ja-JP" dirty="0" smtClean="0">
                <a:solidFill>
                  <a:srgbClr val="0000FF"/>
                </a:solidFill>
              </a:rPr>
              <a:t>(in classical level)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605" y="5635761"/>
            <a:ext cx="2567762" cy="52644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818" y="5671805"/>
            <a:ext cx="2131742" cy="49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320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 is “</a:t>
            </a:r>
            <a:r>
              <a:rPr kumimoji="1" lang="en-US" altLang="ja-JP" dirty="0" err="1" smtClean="0"/>
              <a:t>axion</a:t>
            </a:r>
            <a:r>
              <a:rPr kumimoji="1" lang="en-US" altLang="ja-JP" dirty="0" smtClean="0"/>
              <a:t>”?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don’t want the exactly flat potential.</a:t>
            </a:r>
          </a:p>
          <a:p>
            <a:endParaRPr kumimoji="1" lang="en-US" altLang="ja-JP" dirty="0"/>
          </a:p>
          <a:p>
            <a:r>
              <a:rPr lang="en-US" altLang="ja-JP" dirty="0" smtClean="0"/>
              <a:t>The </a:t>
            </a:r>
            <a:r>
              <a:rPr lang="en-US" altLang="ja-JP" dirty="0" err="1" smtClean="0"/>
              <a:t>axion</a:t>
            </a:r>
            <a:r>
              <a:rPr lang="en-US" altLang="ja-JP" dirty="0" smtClean="0"/>
              <a:t> has additional explicit symmetry breaking.(</a:t>
            </a:r>
            <a:r>
              <a:rPr lang="en-US" altLang="ja-JP" dirty="0" smtClean="0">
                <a:solidFill>
                  <a:srgbClr val="0000FF"/>
                </a:solidFill>
              </a:rPr>
              <a:t>quantum effects!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07757"/>
            <a:ext cx="2971492" cy="195623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046" y="4307757"/>
            <a:ext cx="3069948" cy="2021049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>
            <a:off x="3731441" y="5296399"/>
            <a:ext cx="1023931" cy="9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441" y="4514331"/>
            <a:ext cx="925990" cy="3736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4853" y="5163578"/>
            <a:ext cx="285792" cy="383778"/>
          </a:xfrm>
          <a:prstGeom prst="rect">
            <a:avLst/>
          </a:prstGeom>
        </p:spPr>
      </p:pic>
      <p:cxnSp>
        <p:nvCxnSpPr>
          <p:cNvPr id="12" name="直線矢印コネクタ 11"/>
          <p:cNvCxnSpPr/>
          <p:nvPr/>
        </p:nvCxnSpPr>
        <p:spPr>
          <a:xfrm flipV="1">
            <a:off x="5858067" y="5700028"/>
            <a:ext cx="856557" cy="9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>
          <a:xfrm>
            <a:off x="627690" y="1217583"/>
            <a:ext cx="1539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However…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xmlns="" val="397196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Ex) The QCD </a:t>
            </a:r>
            <a:r>
              <a:rPr kumimoji="1" lang="en-US" altLang="ja-JP" dirty="0" err="1" smtClean="0"/>
              <a:t>axion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T</a:t>
            </a:r>
            <a:r>
              <a:rPr kumimoji="1" lang="en-US" altLang="ja-JP" dirty="0" smtClean="0"/>
              <a:t>he strong CP problem: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       In the experiment,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79" y="2227395"/>
            <a:ext cx="5581059" cy="9776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022" y="3965088"/>
            <a:ext cx="1415991" cy="533898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483" y="3000607"/>
            <a:ext cx="1207064" cy="40884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5462540" y="3503423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breaks </a:t>
            </a:r>
            <a:r>
              <a:rPr lang="en-US" altLang="ja-JP" sz="2400" dirty="0"/>
              <a:t>the CP symmetry</a:t>
            </a: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192" y="5515602"/>
            <a:ext cx="2768691" cy="93693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3727064" y="4542729"/>
            <a:ext cx="5117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the </a:t>
            </a:r>
            <a:r>
              <a:rPr lang="en-US" altLang="ja-JP" sz="2400" dirty="0"/>
              <a:t>CP </a:t>
            </a:r>
            <a:r>
              <a:rPr lang="en-US" altLang="ja-JP" sz="2400" dirty="0" smtClean="0"/>
              <a:t>symmetry is strongly conserved!</a:t>
            </a:r>
            <a:endParaRPr lang="en-US" altLang="ja-JP" sz="2400" dirty="0"/>
          </a:p>
        </p:txBody>
      </p:sp>
      <p:sp>
        <p:nvSpPr>
          <p:cNvPr id="22" name="正方形/長方形 21"/>
          <p:cNvSpPr/>
          <p:nvPr/>
        </p:nvSpPr>
        <p:spPr>
          <a:xfrm>
            <a:off x="457200" y="5699380"/>
            <a:ext cx="49570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We expect some mechanisms such as:</a:t>
            </a:r>
            <a:endParaRPr lang="en-US" altLang="ja-JP" sz="2400" dirty="0"/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2005683" y="4868512"/>
            <a:ext cx="0" cy="755980"/>
          </a:xfrm>
          <a:prstGeom prst="straightConnector1">
            <a:avLst/>
          </a:prstGeom>
          <a:ln w="5715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2284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Ex) The QCD </a:t>
            </a:r>
            <a:r>
              <a:rPr kumimoji="1" lang="en-US" altLang="ja-JP" dirty="0" err="1" smtClean="0"/>
              <a:t>axion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In QCD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, the Yukawa terms are included: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r>
              <a:rPr lang="en-US" altLang="ja-JP" dirty="0" smtClean="0"/>
              <a:t>We introduce a new              symmetry in the QCD </a:t>
            </a:r>
            <a:r>
              <a:rPr lang="en-US" altLang="ja-JP" dirty="0" err="1" smtClean="0"/>
              <a:t>Lagrangian</a:t>
            </a:r>
            <a:r>
              <a:rPr lang="en-US" altLang="ja-JP" dirty="0" smtClean="0"/>
              <a:t>:</a:t>
            </a:r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   </a:t>
            </a:r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4" y="2770780"/>
            <a:ext cx="5288522" cy="50274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770" y="4140832"/>
            <a:ext cx="1035267" cy="41758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794" y="5325933"/>
            <a:ext cx="6403740" cy="546394"/>
          </a:xfrm>
          <a:prstGeom prst="rect">
            <a:avLst/>
          </a:prstGeom>
        </p:spPr>
      </p:pic>
      <p:cxnSp>
        <p:nvCxnSpPr>
          <p:cNvPr id="19" name="直線矢印コネクタ 18"/>
          <p:cNvCxnSpPr/>
          <p:nvPr/>
        </p:nvCxnSpPr>
        <p:spPr>
          <a:xfrm>
            <a:off x="1169142" y="3273529"/>
            <a:ext cx="0" cy="670066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円/楕円 21"/>
          <p:cNvSpPr/>
          <p:nvPr/>
        </p:nvSpPr>
        <p:spPr>
          <a:xfrm>
            <a:off x="7233203" y="5331052"/>
            <a:ext cx="346854" cy="35138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635" y="5987013"/>
            <a:ext cx="287452" cy="636500"/>
          </a:xfrm>
          <a:prstGeom prst="rect">
            <a:avLst/>
          </a:prstGeom>
        </p:spPr>
      </p:pic>
      <p:cxnSp>
        <p:nvCxnSpPr>
          <p:cNvPr id="25" name="直線矢印コネクタ 24"/>
          <p:cNvCxnSpPr/>
          <p:nvPr/>
        </p:nvCxnSpPr>
        <p:spPr>
          <a:xfrm flipH="1">
            <a:off x="7119087" y="5745409"/>
            <a:ext cx="314423" cy="380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図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8886" y="6281098"/>
            <a:ext cx="1346987" cy="30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71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Ex) The QCD </a:t>
            </a:r>
            <a:r>
              <a:rPr lang="en-US" altLang="ja-JP" dirty="0" err="1" smtClean="0"/>
              <a:t>axion</a:t>
            </a:r>
            <a:r>
              <a:rPr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By  quantum effects, the       parameter transforms: </a:t>
            </a:r>
          </a:p>
          <a:p>
            <a:endParaRPr kumimoji="1"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Then, the </a:t>
            </a:r>
            <a:r>
              <a:rPr lang="en-US" altLang="ja-JP" dirty="0" err="1" smtClean="0"/>
              <a:t>axion</a:t>
            </a:r>
            <a:r>
              <a:rPr lang="en-US" altLang="ja-JP" dirty="0" smtClean="0"/>
              <a:t> potential become: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8360" y="3643162"/>
            <a:ext cx="2163961" cy="73229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438" y="6126163"/>
            <a:ext cx="1518398" cy="42990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690" y="2804169"/>
            <a:ext cx="1478816" cy="78536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892" y="2980267"/>
            <a:ext cx="3478116" cy="609261"/>
          </a:xfrm>
          <a:prstGeom prst="rect">
            <a:avLst/>
          </a:prstGeom>
        </p:spPr>
      </p:pic>
      <p:sp>
        <p:nvSpPr>
          <p:cNvPr id="13" name="円/楕円 12"/>
          <p:cNvSpPr/>
          <p:nvPr/>
        </p:nvSpPr>
        <p:spPr>
          <a:xfrm>
            <a:off x="1887690" y="3021155"/>
            <a:ext cx="346854" cy="351388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円/楕円 13"/>
          <p:cNvSpPr/>
          <p:nvPr/>
        </p:nvSpPr>
        <p:spPr>
          <a:xfrm>
            <a:off x="6198515" y="3153313"/>
            <a:ext cx="352758" cy="325213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867512" y="3522062"/>
            <a:ext cx="2045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 smtClean="0"/>
              <a:t>So, we can set:</a:t>
            </a:r>
            <a:endParaRPr lang="en-US" altLang="ja-JP" sz="2400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512" y="5256503"/>
            <a:ext cx="7200900" cy="6858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892" y="1712550"/>
            <a:ext cx="332564" cy="44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95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/>
        </p:nvSpPr>
        <p:spPr>
          <a:xfrm>
            <a:off x="6343245" y="4016600"/>
            <a:ext cx="2101435" cy="626240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Natural Inflation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potential is: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116" y="2356022"/>
            <a:ext cx="4940300" cy="77470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57957"/>
            <a:ext cx="4770756" cy="3140748"/>
          </a:xfrm>
          <a:prstGeom prst="rect">
            <a:avLst/>
          </a:prstGeom>
        </p:spPr>
      </p:pic>
      <p:sp>
        <p:nvSpPr>
          <p:cNvPr id="14" name="円/楕円 13"/>
          <p:cNvSpPr/>
          <p:nvPr/>
        </p:nvSpPr>
        <p:spPr>
          <a:xfrm>
            <a:off x="2579519" y="5759095"/>
            <a:ext cx="147682" cy="1279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2823167" y="5778784"/>
            <a:ext cx="219089" cy="886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454402" y="5301730"/>
            <a:ext cx="34588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The </a:t>
            </a:r>
            <a:r>
              <a:rPr lang="en-US" altLang="ja-JP" sz="2800" dirty="0" err="1"/>
              <a:t>axion</a:t>
            </a:r>
            <a:r>
              <a:rPr lang="en-US" altLang="ja-JP" sz="2800" dirty="0"/>
              <a:t> slowly rolls on the potential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8847" y="3164388"/>
            <a:ext cx="2376507" cy="5871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245" y="4036289"/>
            <a:ext cx="2101435" cy="547249"/>
          </a:xfrm>
          <a:prstGeom prst="rect">
            <a:avLst/>
          </a:prstGeom>
        </p:spPr>
      </p:pic>
      <p:cxnSp>
        <p:nvCxnSpPr>
          <p:cNvPr id="8" name="直線コネクタ 7"/>
          <p:cNvCxnSpPr/>
          <p:nvPr/>
        </p:nvCxnSpPr>
        <p:spPr>
          <a:xfrm>
            <a:off x="3987424" y="3130722"/>
            <a:ext cx="17229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5319616" y="4341471"/>
            <a:ext cx="7815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945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4630783" y="5508745"/>
            <a:ext cx="32554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                         Satisfied!)</a:t>
            </a:r>
            <a:endParaRPr lang="en-US" altLang="ja-JP" sz="2400" dirty="0"/>
          </a:p>
        </p:txBody>
      </p:sp>
      <p:sp>
        <p:nvSpPr>
          <p:cNvPr id="10" name="正方形/長方形 9"/>
          <p:cNvSpPr/>
          <p:nvPr/>
        </p:nvSpPr>
        <p:spPr>
          <a:xfrm>
            <a:off x="457200" y="3354608"/>
            <a:ext cx="2692681" cy="478572"/>
          </a:xfrm>
          <a:prstGeom prst="rect">
            <a:avLst/>
          </a:prstGeom>
          <a:solidFill>
            <a:srgbClr val="FFFFFF"/>
          </a:solidFill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successful BICEP2 constraints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For parameters</a:t>
            </a:r>
            <a:r>
              <a:rPr kumimoji="1" lang="en-US" altLang="ja-JP" dirty="0" smtClean="0"/>
              <a:t>: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33" y="1600200"/>
            <a:ext cx="4611105" cy="347513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48" y="3374337"/>
            <a:ext cx="2523633" cy="4588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00" y="5287554"/>
            <a:ext cx="3562231" cy="68285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02" y="5641243"/>
            <a:ext cx="1640256" cy="329167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948467" y="6126163"/>
            <a:ext cx="7134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We have shown the flatness of the potential naturally! </a:t>
            </a:r>
            <a:endParaRPr lang="en-US" altLang="ja-JP" sz="2400" dirty="0"/>
          </a:p>
        </p:txBody>
      </p:sp>
      <p:sp>
        <p:nvSpPr>
          <p:cNvPr id="13" name="正方形/長方形 12"/>
          <p:cNvSpPr/>
          <p:nvPr/>
        </p:nvSpPr>
        <p:spPr>
          <a:xfrm>
            <a:off x="3548271" y="5075333"/>
            <a:ext cx="45349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err="1" smtClean="0"/>
              <a:t>K.Freese</a:t>
            </a:r>
            <a:r>
              <a:rPr lang="en-US" altLang="ja-JP" sz="1400" dirty="0" smtClean="0"/>
              <a:t> and </a:t>
            </a:r>
            <a:r>
              <a:rPr lang="en-US" altLang="ja-JP" sz="1400" dirty="0" err="1" smtClean="0"/>
              <a:t>W.H.Kinney</a:t>
            </a:r>
            <a:r>
              <a:rPr lang="en-US" altLang="ja-JP" sz="1400" dirty="0" smtClean="0"/>
              <a:t> [arXiv:1403.5277v3 [</a:t>
            </a:r>
            <a:r>
              <a:rPr lang="en-US" altLang="ja-JP" sz="1400" dirty="0" err="1" smtClean="0"/>
              <a:t>astro-ph.CO</a:t>
            </a:r>
            <a:r>
              <a:rPr lang="en-US" altLang="ja-JP" sz="1400" dirty="0" smtClean="0"/>
              <a:t>]]</a:t>
            </a:r>
            <a:endParaRPr lang="en-US" altLang="ja-JP" sz="1400" dirty="0"/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1169142" y="4193170"/>
            <a:ext cx="0" cy="10943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図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790287"/>
            <a:ext cx="2903214" cy="3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12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problem is…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condition is not good for the effective theory of the superstring: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In the framework of string theory, various </a:t>
            </a:r>
            <a:r>
              <a:rPr lang="en-US" altLang="ja-JP" dirty="0" err="1" smtClean="0"/>
              <a:t>axion</a:t>
            </a:r>
            <a:r>
              <a:rPr lang="en-US" altLang="ja-JP" dirty="0" smtClean="0"/>
              <a:t> candidates might be provided.</a:t>
            </a:r>
          </a:p>
          <a:p>
            <a:endParaRPr kumimoji="1" lang="en-US" altLang="ja-JP" dirty="0"/>
          </a:p>
          <a:p>
            <a:r>
              <a:rPr lang="en-US" altLang="ja-JP" dirty="0" smtClean="0">
                <a:solidFill>
                  <a:srgbClr val="FF0000"/>
                </a:solidFill>
              </a:rPr>
              <a:t>We explore the two </a:t>
            </a:r>
            <a:r>
              <a:rPr lang="en-US" altLang="ja-JP" dirty="0" err="1" smtClean="0">
                <a:solidFill>
                  <a:srgbClr val="FF0000"/>
                </a:solidFill>
              </a:rPr>
              <a:t>axion</a:t>
            </a:r>
            <a:r>
              <a:rPr lang="en-US" altLang="ja-JP" dirty="0" smtClean="0">
                <a:solidFill>
                  <a:srgbClr val="FF0000"/>
                </a:solidFill>
              </a:rPr>
              <a:t> model!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221" y="2902045"/>
            <a:ext cx="3390900" cy="69850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957487" y="6126163"/>
            <a:ext cx="34267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/>
              <a:t>(Aligned Natural Inflation)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xmlns="" val="211317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Aligned 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000000"/>
                </a:solidFill>
              </a:rPr>
              <a:t>Summary</a:t>
            </a:r>
            <a:endParaRPr kumimoji="1"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03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Aligned 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17155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 two </a:t>
            </a:r>
            <a:r>
              <a:rPr kumimoji="1" lang="en-US" altLang="ja-JP" dirty="0" err="1" smtClean="0"/>
              <a:t>axion</a:t>
            </a:r>
            <a:r>
              <a:rPr kumimoji="1" lang="en-US" altLang="ja-JP" dirty="0" smtClean="0"/>
              <a:t> field model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Lagrangian</a:t>
            </a:r>
            <a:r>
              <a:rPr kumimoji="1" lang="en-US" altLang="ja-JP" dirty="0" smtClean="0"/>
              <a:t> density is: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There is a flat direction if the following relation holds: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12" y="2382396"/>
            <a:ext cx="7853849" cy="141076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128" y="4735416"/>
            <a:ext cx="1560510" cy="10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1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Make the potential for inflation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Breaking this flat direction by       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The potential can be found: 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7277"/>
            <a:ext cx="9144000" cy="216976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006" y="2352862"/>
            <a:ext cx="2376817" cy="954878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531" y="1739264"/>
            <a:ext cx="419100" cy="3937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600" y="2310696"/>
            <a:ext cx="1383291" cy="957665"/>
          </a:xfrm>
          <a:prstGeom prst="rect">
            <a:avLst/>
          </a:prstGeom>
        </p:spPr>
      </p:pic>
      <p:cxnSp>
        <p:nvCxnSpPr>
          <p:cNvPr id="10" name="直線矢印コネクタ 9"/>
          <p:cNvCxnSpPr/>
          <p:nvPr/>
        </p:nvCxnSpPr>
        <p:spPr>
          <a:xfrm>
            <a:off x="3180094" y="2874626"/>
            <a:ext cx="1250377" cy="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9395" y="3564794"/>
            <a:ext cx="2345928" cy="28273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095" y="4207277"/>
            <a:ext cx="565883" cy="20056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2188" y="4207277"/>
            <a:ext cx="728481" cy="228951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70690" y="4214185"/>
            <a:ext cx="753881" cy="193658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7593" y="4436228"/>
            <a:ext cx="519633" cy="207853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28157" y="6023885"/>
            <a:ext cx="518871" cy="204555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4802" y="5209460"/>
            <a:ext cx="474771" cy="261124"/>
          </a:xfrm>
          <a:prstGeom prst="rect">
            <a:avLst/>
          </a:prstGeom>
        </p:spPr>
      </p:pic>
      <p:sp>
        <p:nvSpPr>
          <p:cNvPr id="18" name="正方形/長方形 17"/>
          <p:cNvSpPr/>
          <p:nvPr/>
        </p:nvSpPr>
        <p:spPr>
          <a:xfrm>
            <a:off x="1688957" y="6377040"/>
            <a:ext cx="5926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Rolf </a:t>
            </a:r>
            <a:r>
              <a:rPr lang="en-US" altLang="ja-JP" sz="1400" dirty="0" err="1"/>
              <a:t>Kappl</a:t>
            </a:r>
            <a:r>
              <a:rPr lang="en-US" altLang="ja-JP" sz="1400" dirty="0"/>
              <a:t>, Sven </a:t>
            </a:r>
            <a:r>
              <a:rPr lang="en-US" altLang="ja-JP" sz="1400" dirty="0" err="1"/>
              <a:t>Krippendorf</a:t>
            </a:r>
            <a:r>
              <a:rPr lang="en-US" altLang="ja-JP" sz="1400" dirty="0"/>
              <a:t> and Hans Peter </a:t>
            </a:r>
            <a:r>
              <a:rPr lang="en-US" altLang="ja-JP" sz="1400" dirty="0" err="1"/>
              <a:t>Nilles</a:t>
            </a:r>
            <a:r>
              <a:rPr lang="en-US" altLang="ja-JP" sz="1400" dirty="0"/>
              <a:t>, [arXiv:1404.7127 [</a:t>
            </a:r>
            <a:r>
              <a:rPr lang="en-US" altLang="ja-JP" sz="1400" dirty="0" err="1"/>
              <a:t>hep-th</a:t>
            </a:r>
            <a:r>
              <a:rPr lang="en-US" altLang="ja-JP" sz="1400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xmlns="" val="276092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effective Natural Inflation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can find the suitable basis: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142" y="5624493"/>
            <a:ext cx="3655269" cy="91178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06" y="5834166"/>
            <a:ext cx="2760193" cy="583993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0721" y="2371949"/>
            <a:ext cx="2308046" cy="534912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0541" y="3024955"/>
            <a:ext cx="620617" cy="60923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128" y="3024955"/>
            <a:ext cx="1154023" cy="60923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4979" y="2207084"/>
            <a:ext cx="3185706" cy="2053011"/>
          </a:xfrm>
          <a:prstGeom prst="rect">
            <a:avLst/>
          </a:prstGeom>
        </p:spPr>
      </p:pic>
      <p:cxnSp>
        <p:nvCxnSpPr>
          <p:cNvPr id="14" name="直線矢印コネクタ 13"/>
          <p:cNvCxnSpPr/>
          <p:nvPr/>
        </p:nvCxnSpPr>
        <p:spPr>
          <a:xfrm flipV="1">
            <a:off x="5704606" y="2066346"/>
            <a:ext cx="1028039" cy="23586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4774979" y="2708653"/>
            <a:ext cx="2650725" cy="4365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図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0887" y="1764332"/>
            <a:ext cx="249190" cy="33225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4999" y="2374745"/>
            <a:ext cx="272399" cy="33390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142" y="4634751"/>
            <a:ext cx="7632926" cy="501938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51446" y="4081395"/>
            <a:ext cx="1011737" cy="343609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457199" y="3935163"/>
            <a:ext cx="4783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Near the origin with               ,</a:t>
            </a:r>
            <a:endParaRPr lang="en-US" altLang="ja-JP" sz="2800" dirty="0"/>
          </a:p>
        </p:txBody>
      </p:sp>
      <p:cxnSp>
        <p:nvCxnSpPr>
          <p:cNvPr id="29" name="直線矢印コネクタ 28"/>
          <p:cNvCxnSpPr/>
          <p:nvPr/>
        </p:nvCxnSpPr>
        <p:spPr>
          <a:xfrm>
            <a:off x="1263984" y="5136689"/>
            <a:ext cx="0" cy="6974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1534783" y="5225310"/>
            <a:ext cx="1539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match with…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xmlns="" val="16180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Parametric plot of the potential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For parameters 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818" y="2722389"/>
            <a:ext cx="4925462" cy="3403774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53" y="2214389"/>
            <a:ext cx="6121400" cy="5080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153" y="5322305"/>
            <a:ext cx="1385875" cy="323087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594" y="5352379"/>
            <a:ext cx="1297629" cy="29301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594" y="3747898"/>
            <a:ext cx="474771" cy="261124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2878256" y="6163049"/>
            <a:ext cx="5926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Rolf </a:t>
            </a:r>
            <a:r>
              <a:rPr lang="en-US" altLang="ja-JP" sz="1400" dirty="0" err="1"/>
              <a:t>Kappl</a:t>
            </a:r>
            <a:r>
              <a:rPr lang="en-US" altLang="ja-JP" sz="1400" dirty="0"/>
              <a:t>, Sven </a:t>
            </a:r>
            <a:r>
              <a:rPr lang="en-US" altLang="ja-JP" sz="1400" dirty="0" err="1"/>
              <a:t>Krippendorf</a:t>
            </a:r>
            <a:r>
              <a:rPr lang="en-US" altLang="ja-JP" sz="1400" dirty="0"/>
              <a:t> and Hans Peter </a:t>
            </a:r>
            <a:r>
              <a:rPr lang="en-US" altLang="ja-JP" sz="1400" dirty="0" err="1"/>
              <a:t>Nilles</a:t>
            </a:r>
            <a:r>
              <a:rPr lang="en-US" altLang="ja-JP" sz="1400" dirty="0"/>
              <a:t>, [arXiv:1404.7127 [</a:t>
            </a:r>
            <a:r>
              <a:rPr lang="en-US" altLang="ja-JP" sz="1400" dirty="0" err="1"/>
              <a:t>hep-th</a:t>
            </a:r>
            <a:r>
              <a:rPr lang="en-US" altLang="ja-JP" sz="1400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xmlns="" val="41695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successful BICEP2 constraint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ns-r-plane profile is: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9016" y="2244176"/>
            <a:ext cx="4477784" cy="432216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49" y="4112532"/>
            <a:ext cx="2935985" cy="221268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979045" y="6412453"/>
            <a:ext cx="59268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Rolf </a:t>
            </a:r>
            <a:r>
              <a:rPr lang="en-US" altLang="ja-JP" sz="1400" dirty="0" err="1"/>
              <a:t>Kappl</a:t>
            </a:r>
            <a:r>
              <a:rPr lang="en-US" altLang="ja-JP" sz="1400" dirty="0"/>
              <a:t>, Sven </a:t>
            </a:r>
            <a:r>
              <a:rPr lang="en-US" altLang="ja-JP" sz="1400" dirty="0" err="1"/>
              <a:t>Krippendorf</a:t>
            </a:r>
            <a:r>
              <a:rPr lang="en-US" altLang="ja-JP" sz="1400" dirty="0"/>
              <a:t> and Hans Peter </a:t>
            </a:r>
            <a:r>
              <a:rPr lang="en-US" altLang="ja-JP" sz="1400" dirty="0" err="1"/>
              <a:t>Nilles</a:t>
            </a:r>
            <a:r>
              <a:rPr lang="en-US" altLang="ja-JP" sz="1400" dirty="0"/>
              <a:t>, [arXiv:1404.7127 [</a:t>
            </a:r>
            <a:r>
              <a:rPr lang="en-US" altLang="ja-JP" sz="1400" dirty="0" err="1"/>
              <a:t>hep-th</a:t>
            </a:r>
            <a:r>
              <a:rPr lang="en-US" altLang="ja-JP" sz="1400" dirty="0"/>
              <a:t>]]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67508"/>
            <a:ext cx="3083034" cy="34567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4269" y="3117171"/>
            <a:ext cx="1153019" cy="36687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4033" y="2567508"/>
            <a:ext cx="785933" cy="377248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04248" y="3114709"/>
            <a:ext cx="36047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(On the other hand,                          )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xmlns="" val="34089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0000"/>
                </a:solidFill>
              </a:rPr>
              <a:t>Aligned 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rgbClr val="FF0000"/>
                </a:solidFill>
              </a:rPr>
              <a:t>Summary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9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We have illustrated the flatness of the </a:t>
            </a:r>
            <a:r>
              <a:rPr lang="en-US" altLang="ja-JP" dirty="0" err="1" smtClean="0"/>
              <a:t>inflaton</a:t>
            </a:r>
            <a:r>
              <a:rPr lang="en-US" altLang="ja-JP" dirty="0" smtClean="0"/>
              <a:t> potential through (Aligned) Natural Inflation scenario.</a:t>
            </a:r>
          </a:p>
          <a:p>
            <a:r>
              <a:rPr lang="en-US" altLang="ja-JP" dirty="0" smtClean="0"/>
              <a:t>It is worthwhile to research some related </a:t>
            </a:r>
            <a:r>
              <a:rPr lang="en-US" altLang="ja-JP" dirty="0" err="1" smtClean="0"/>
              <a:t>axionic</a:t>
            </a:r>
            <a:r>
              <a:rPr lang="en-US" altLang="ja-JP" dirty="0" smtClean="0"/>
              <a:t> models from the phenomenological point of view. </a:t>
            </a:r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178478" y="4877570"/>
            <a:ext cx="39976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String, Extra dimension, …</a:t>
            </a:r>
            <a:endParaRPr lang="en-US" altLang="ja-JP" sz="2800" dirty="0"/>
          </a:p>
        </p:txBody>
      </p:sp>
      <p:cxnSp>
        <p:nvCxnSpPr>
          <p:cNvPr id="6" name="カギ線コネクタ 5"/>
          <p:cNvCxnSpPr/>
          <p:nvPr/>
        </p:nvCxnSpPr>
        <p:spPr>
          <a:xfrm rot="10800000">
            <a:off x="2015764" y="4687078"/>
            <a:ext cx="917171" cy="423348"/>
          </a:xfrm>
          <a:prstGeom prst="bentConnector3">
            <a:avLst>
              <a:gd name="adj1" fmla="val 10164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5531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Table of 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FF0000"/>
                </a:solidFill>
              </a:rPr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Aligned Natural Inflation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Summary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0130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Historical review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There were some conceptual problems of the standard big bang model.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610" y="2550236"/>
            <a:ext cx="2214555" cy="221455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679338" y="3185139"/>
            <a:ext cx="37215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/>
              <a:t>Ex)</a:t>
            </a:r>
          </a:p>
          <a:p>
            <a:r>
              <a:rPr lang="en-US" altLang="ja-JP" sz="2800" dirty="0" smtClean="0"/>
              <a:t>the horizon problem, the flatness problem, the monopole problem etc.  </a:t>
            </a:r>
            <a:endParaRPr lang="en-US" altLang="ja-JP" sz="2800" dirty="0"/>
          </a:p>
        </p:txBody>
      </p:sp>
      <p:sp>
        <p:nvSpPr>
          <p:cNvPr id="6" name="正方形/長方形 5"/>
          <p:cNvSpPr/>
          <p:nvPr/>
        </p:nvSpPr>
        <p:spPr>
          <a:xfrm>
            <a:off x="1368523" y="6041755"/>
            <a:ext cx="6458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 smtClean="0">
                <a:solidFill>
                  <a:srgbClr val="FF0000"/>
                </a:solidFill>
              </a:rPr>
              <a:t>The “Inflationary universe” was proposed!</a:t>
            </a:r>
            <a:endParaRPr lang="en-US" altLang="ja-JP" sz="2800" dirty="0">
              <a:solidFill>
                <a:srgbClr val="FF0000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830" y="5057293"/>
            <a:ext cx="1947116" cy="9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13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Inflationary Paradigm</a:t>
            </a:r>
            <a:endParaRPr kumimoji="1" lang="ja-JP" altLang="en-US" dirty="0"/>
          </a:p>
        </p:txBody>
      </p:sp>
      <p:pic>
        <p:nvPicPr>
          <p:cNvPr id="5" name="コンテンツ プレースホルダー 4" descr="CMB_Timelin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771428" y="1526817"/>
            <a:ext cx="3915372" cy="2153304"/>
          </a:xfr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457200" y="1605574"/>
            <a:ext cx="8229600" cy="5078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648" y="3838408"/>
            <a:ext cx="3957887" cy="2638591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41174" y="1651313"/>
            <a:ext cx="35499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The best idea explaining the early </a:t>
            </a:r>
            <a:r>
              <a:rPr lang="en-US" altLang="ja-JP" sz="2800" dirty="0" smtClean="0"/>
              <a:t>universe!</a:t>
            </a:r>
            <a:endParaRPr lang="ja-JP" altLang="en-US" sz="2800" dirty="0"/>
          </a:p>
        </p:txBody>
      </p:sp>
      <p:sp>
        <p:nvSpPr>
          <p:cNvPr id="8" name="正方形/長方形 7"/>
          <p:cNvSpPr/>
          <p:nvPr/>
        </p:nvSpPr>
        <p:spPr>
          <a:xfrm>
            <a:off x="4771428" y="4612060"/>
            <a:ext cx="4292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/>
              <a:t>BICEP2 detects the evidence of inflationary era!?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826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The vacuum energy density is dominated:</a:t>
            </a:r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The cosmological metric is: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Our Universe grows sufficiently:</a:t>
            </a:r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During the Inflation…</a:t>
            </a:r>
            <a:endParaRPr kumimoji="1" lang="ja-JP" altLang="en-US" dirty="0"/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457200" y="160557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846" y="3673048"/>
            <a:ext cx="3540219" cy="49199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164" y="4165042"/>
            <a:ext cx="5972054" cy="952888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600" y="2374047"/>
            <a:ext cx="1685618" cy="500418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2592" y="5117930"/>
            <a:ext cx="2063293" cy="57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668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図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317" y="5751513"/>
            <a:ext cx="3733800" cy="7493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The Mechanism of the </a:t>
            </a:r>
            <a:r>
              <a:rPr lang="en-US" altLang="ja-JP" dirty="0"/>
              <a:t>I</a:t>
            </a:r>
            <a:r>
              <a:rPr kumimoji="1" lang="en-US" altLang="ja-JP" dirty="0" smtClean="0"/>
              <a:t>nflation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The “</a:t>
            </a:r>
            <a:r>
              <a:rPr lang="en-US" altLang="ja-JP" dirty="0" err="1" smtClean="0"/>
              <a:t>inflaton</a:t>
            </a:r>
            <a:r>
              <a:rPr lang="en-US" altLang="ja-JP" dirty="0" smtClean="0"/>
              <a:t>”  plays an important role: </a:t>
            </a:r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smtClean="0"/>
              <a:t>The potential must be very flat:</a:t>
            </a:r>
            <a:endParaRPr kumimoji="1" lang="en-US" altLang="ja-JP" dirty="0" smtClean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93" y="3288098"/>
            <a:ext cx="3027470" cy="9352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80" y="2593659"/>
            <a:ext cx="3642833" cy="2408318"/>
          </a:xfrm>
          <a:prstGeom prst="rect">
            <a:avLst/>
          </a:prstGeom>
        </p:spPr>
      </p:pic>
      <p:sp>
        <p:nvSpPr>
          <p:cNvPr id="10" name="円/楕円 9"/>
          <p:cNvSpPr/>
          <p:nvPr/>
        </p:nvSpPr>
        <p:spPr>
          <a:xfrm>
            <a:off x="4991663" y="4223336"/>
            <a:ext cx="216601" cy="20673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>
            <a:off x="5277183" y="4388234"/>
            <a:ext cx="285519" cy="83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185" y="4994245"/>
            <a:ext cx="259932" cy="25993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864" y="2429549"/>
            <a:ext cx="2668966" cy="858549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7838" y="2894315"/>
            <a:ext cx="1404008" cy="645844"/>
          </a:xfrm>
          <a:prstGeom prst="rect">
            <a:avLst/>
          </a:prstGeom>
        </p:spPr>
      </p:pic>
      <p:sp>
        <p:nvSpPr>
          <p:cNvPr id="28" name="正方形/長方形 27"/>
          <p:cNvSpPr/>
          <p:nvPr/>
        </p:nvSpPr>
        <p:spPr>
          <a:xfrm>
            <a:off x="6891846" y="5864553"/>
            <a:ext cx="17714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srgbClr val="FF0000"/>
                </a:solidFill>
              </a:rPr>
              <a:t>very small!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3864" y="4388234"/>
            <a:ext cx="3114697" cy="464303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311" y="3605966"/>
            <a:ext cx="1329144" cy="407318"/>
          </a:xfrm>
          <a:prstGeom prst="rect">
            <a:avLst/>
          </a:prstGeom>
        </p:spPr>
      </p:pic>
      <p:sp>
        <p:nvSpPr>
          <p:cNvPr id="15" name="円/楕円 14"/>
          <p:cNvSpPr/>
          <p:nvPr/>
        </p:nvSpPr>
        <p:spPr>
          <a:xfrm>
            <a:off x="4519080" y="5751513"/>
            <a:ext cx="580884" cy="43882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5882640" y="5751513"/>
            <a:ext cx="793477" cy="43882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7498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interpretation on </a:t>
            </a:r>
            <a:r>
              <a:rPr kumimoji="1" lang="en-US" altLang="ja-JP" dirty="0" err="1" smtClean="0"/>
              <a:t>λ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Why        is so small number ?: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/>
              <a:t>We want to consider the inflation scenario which can derive such a small         dynamically in particle-physics models! </a:t>
            </a:r>
          </a:p>
          <a:p>
            <a:endParaRPr lang="en-US" altLang="ja-JP" dirty="0"/>
          </a:p>
          <a:p>
            <a:r>
              <a:rPr lang="en-US" altLang="ja-JP" dirty="0" smtClean="0">
                <a:solidFill>
                  <a:srgbClr val="FF0000"/>
                </a:solidFill>
              </a:rPr>
              <a:t>The “</a:t>
            </a:r>
            <a:r>
              <a:rPr lang="en-US" altLang="ja-JP" dirty="0" err="1" smtClean="0">
                <a:solidFill>
                  <a:srgbClr val="FF0000"/>
                </a:solidFill>
              </a:rPr>
              <a:t>axionic</a:t>
            </a:r>
            <a:r>
              <a:rPr lang="en-US" altLang="ja-JP" dirty="0" smtClean="0">
                <a:solidFill>
                  <a:srgbClr val="FF0000"/>
                </a:solidFill>
              </a:rPr>
              <a:t> inflation” is proposed .</a:t>
            </a:r>
            <a:r>
              <a:rPr lang="en-US" altLang="ja-JP" dirty="0" smtClean="0"/>
              <a:t>        (Natural Inflation)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48" y="1600200"/>
            <a:ext cx="622300" cy="660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463" y="3268669"/>
            <a:ext cx="622300" cy="6604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929" y="509454"/>
            <a:ext cx="764017" cy="8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393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 result of BICEP2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The tensor-scalar ratio is: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r>
              <a:rPr lang="en-US" altLang="ja-JP" dirty="0" smtClean="0"/>
              <a:t>Quantum gravitational effects might destroy the flatness of the </a:t>
            </a:r>
            <a:r>
              <a:rPr lang="en-US" altLang="ja-JP" dirty="0" err="1" smtClean="0"/>
              <a:t>inflaton</a:t>
            </a:r>
            <a:r>
              <a:rPr lang="en-US" altLang="ja-JP" dirty="0" smtClean="0"/>
              <a:t> potential!</a:t>
            </a:r>
            <a:endParaRPr lang="en-US" altLang="ja-JP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30" y="1710603"/>
            <a:ext cx="1616951" cy="50870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502" y="2610921"/>
            <a:ext cx="3838528" cy="86841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502" y="3631313"/>
            <a:ext cx="2578953" cy="80136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3546223" y="580299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400" dirty="0"/>
              <a:t>The </a:t>
            </a:r>
            <a:r>
              <a:rPr lang="en-US" altLang="ja-JP" sz="2400" dirty="0" err="1"/>
              <a:t>axionic</a:t>
            </a:r>
            <a:r>
              <a:rPr lang="en-US" altLang="ja-JP" sz="2400" dirty="0"/>
              <a:t> inflation might avoid such a problem!</a:t>
            </a:r>
          </a:p>
        </p:txBody>
      </p:sp>
      <p:cxnSp>
        <p:nvCxnSpPr>
          <p:cNvPr id="9" name="カギ線コネクタ 8"/>
          <p:cNvCxnSpPr/>
          <p:nvPr/>
        </p:nvCxnSpPr>
        <p:spPr>
          <a:xfrm>
            <a:off x="2579521" y="5802999"/>
            <a:ext cx="561192" cy="408952"/>
          </a:xfrm>
          <a:prstGeom prst="bentConnector3">
            <a:avLst>
              <a:gd name="adj1" fmla="val 263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3681092" y="3823894"/>
            <a:ext cx="580884" cy="438821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183" y="4329642"/>
            <a:ext cx="588080" cy="2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33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17207</TotalTime>
  <Words>670</Words>
  <Application>Microsoft Office PowerPoint</Application>
  <PresentationFormat>画面に合わせる (4:3)</PresentationFormat>
  <Paragraphs>150</Paragraphs>
  <Slides>26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ホワイト</vt:lpstr>
      <vt:lpstr>Aligned Natural Inflation</vt:lpstr>
      <vt:lpstr>Table of Contents</vt:lpstr>
      <vt:lpstr>Table of Contents</vt:lpstr>
      <vt:lpstr>Historical review</vt:lpstr>
      <vt:lpstr>The Inflationary Paradigm</vt:lpstr>
      <vt:lpstr>During the Inflation…</vt:lpstr>
      <vt:lpstr>The Mechanism of the Inflation</vt:lpstr>
      <vt:lpstr>The interpretation on λ</vt:lpstr>
      <vt:lpstr>The result of BICEP2</vt:lpstr>
      <vt:lpstr>Table of Contents</vt:lpstr>
      <vt:lpstr>What is “axion”?</vt:lpstr>
      <vt:lpstr>What is “axion”?</vt:lpstr>
      <vt:lpstr>Ex) The QCD axion </vt:lpstr>
      <vt:lpstr>Ex) The QCD axion </vt:lpstr>
      <vt:lpstr>Ex) The QCD axion </vt:lpstr>
      <vt:lpstr>Natural Inflation</vt:lpstr>
      <vt:lpstr>The successful BICEP2 constraints</vt:lpstr>
      <vt:lpstr>The problem is…</vt:lpstr>
      <vt:lpstr>Table of Contents</vt:lpstr>
      <vt:lpstr>A two axion field model</vt:lpstr>
      <vt:lpstr>Make the potential for inflation</vt:lpstr>
      <vt:lpstr>The effective Natural Inflation</vt:lpstr>
      <vt:lpstr>Parametric plot of the potential</vt:lpstr>
      <vt:lpstr>The successful BICEP2 constraint</vt:lpstr>
      <vt:lpstr>Table of Contents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Chromo-Natural Inflation</dc:title>
  <dc:creator>小幡 一平</dc:creator>
  <cp:lastModifiedBy>giji-150</cp:lastModifiedBy>
  <cp:revision>200</cp:revision>
  <dcterms:created xsi:type="dcterms:W3CDTF">2014-05-27T03:05:16Z</dcterms:created>
  <dcterms:modified xsi:type="dcterms:W3CDTF">2014-06-15T06:44:59Z</dcterms:modified>
</cp:coreProperties>
</file>