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6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7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8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notesSlides/notesSlide9.xml" ContentType="application/vnd.openxmlformats-officedocument.presentationml.notesSlide+xml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notesSlides/notesSlide10.xml" ContentType="application/vnd.openxmlformats-officedocument.presentationml.notesSlide+xml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notesSlides/notesSlide11.xml" ContentType="application/vnd.openxmlformats-officedocument.presentationml.notesSlide+xml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notesSlides/notesSlide12.xml" ContentType="application/vnd.openxmlformats-officedocument.presentationml.notesSlide+xml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notesSlides/notesSlide13.xml" ContentType="application/vnd.openxmlformats-officedocument.presentationml.notesSlide+xml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notesSlides/notesSlide14.xml" ContentType="application/vnd.openxmlformats-officedocument.presentationml.notesSlide+xml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notesSlides/notesSlide15.xml" ContentType="application/vnd.openxmlformats-officedocument.presentationml.notesSlide+xml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notesSlides/notesSlide16.xml" ContentType="application/vnd.openxmlformats-officedocument.presentationml.notesSlide+xml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notesSlides/notesSlide17.xml" ContentType="application/vnd.openxmlformats-officedocument.presentationml.notesSlide+xml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notesSlides/notesSlide18.xml" ContentType="application/vnd.openxmlformats-officedocument.presentationml.notesSlide+xml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notesSlides/notesSlide19.xml" ContentType="application/vnd.openxmlformats-officedocument.presentationml.notesSlide+xml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notesSlides/notesSlide20.xml" ContentType="application/vnd.openxmlformats-officedocument.presentationml.notesSlide+xml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notesSlides/notesSlide21.xml" ContentType="application/vnd.openxmlformats-officedocument.presentationml.notesSlide+xml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notesSlides/notesSlide22.xml" ContentType="application/vnd.openxmlformats-officedocument.presentationml.notesSlide+xml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notesSlides/notesSlide23.xml" ContentType="application/vnd.openxmlformats-officedocument.presentationml.notesSlide+xml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notesSlides/notesSlide24.xml" ContentType="application/vnd.openxmlformats-officedocument.presentationml.notesSlide+xml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embeddings/oleObject257.bin" ContentType="application/vnd.openxmlformats-officedocument.oleObject"/>
  <Override PartName="/ppt/embeddings/oleObject258.bin" ContentType="application/vnd.openxmlformats-officedocument.oleObject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embeddings/oleObject261.bin" ContentType="application/vnd.openxmlformats-officedocument.oleObject"/>
  <Override PartName="/ppt/embeddings/oleObject262.bin" ContentType="application/vnd.openxmlformats-officedocument.oleObject"/>
  <Override PartName="/ppt/embeddings/oleObject263.bin" ContentType="application/vnd.openxmlformats-officedocument.oleObject"/>
  <Override PartName="/ppt/embeddings/oleObject264.bin" ContentType="application/vnd.openxmlformats-officedocument.oleObject"/>
  <Override PartName="/ppt/embeddings/oleObject265.bin" ContentType="application/vnd.openxmlformats-officedocument.oleObject"/>
  <Override PartName="/ppt/embeddings/oleObject266.bin" ContentType="application/vnd.openxmlformats-officedocument.oleObject"/>
  <Override PartName="/ppt/embeddings/oleObject267.bin" ContentType="application/vnd.openxmlformats-officedocument.oleObject"/>
  <Override PartName="/ppt/embeddings/oleObject268.bin" ContentType="application/vnd.openxmlformats-officedocument.oleObject"/>
  <Override PartName="/ppt/embeddings/oleObject269.bin" ContentType="application/vnd.openxmlformats-officedocument.oleObject"/>
  <Override PartName="/ppt/embeddings/oleObject270.bin" ContentType="application/vnd.openxmlformats-officedocument.oleObject"/>
  <Override PartName="/ppt/embeddings/oleObject271.bin" ContentType="application/vnd.openxmlformats-officedocument.oleObject"/>
  <Override PartName="/ppt/embeddings/oleObject272.bin" ContentType="application/vnd.openxmlformats-officedocument.oleObject"/>
  <Override PartName="/ppt/embeddings/oleObject273.bin" ContentType="application/vnd.openxmlformats-officedocument.oleObject"/>
  <Override PartName="/ppt/embeddings/oleObject274.bin" ContentType="application/vnd.openxmlformats-officedocument.oleObject"/>
  <Override PartName="/ppt/embeddings/oleObject275.bin" ContentType="application/vnd.openxmlformats-officedocument.oleObject"/>
  <Override PartName="/ppt/embeddings/oleObject276.bin" ContentType="application/vnd.openxmlformats-officedocument.oleObject"/>
  <Override PartName="/ppt/embeddings/oleObject277.bin" ContentType="application/vnd.openxmlformats-officedocument.oleObject"/>
  <Override PartName="/ppt/embeddings/oleObject278.bin" ContentType="application/vnd.openxmlformats-officedocument.oleObject"/>
  <Override PartName="/ppt/embeddings/oleObject279.bin" ContentType="application/vnd.openxmlformats-officedocument.oleObject"/>
  <Override PartName="/ppt/embeddings/oleObject280.bin" ContentType="application/vnd.openxmlformats-officedocument.oleObject"/>
  <Override PartName="/ppt/embeddings/oleObject281.bin" ContentType="application/vnd.openxmlformats-officedocument.oleObject"/>
  <Override PartName="/ppt/embeddings/oleObject282.bin" ContentType="application/vnd.openxmlformats-officedocument.oleObject"/>
  <Override PartName="/ppt/embeddings/oleObject283.bin" ContentType="application/vnd.openxmlformats-officedocument.oleObject"/>
  <Override PartName="/ppt/embeddings/oleObject284.bin" ContentType="application/vnd.openxmlformats-officedocument.oleObject"/>
  <Override PartName="/ppt/embeddings/oleObject285.bin" ContentType="application/vnd.openxmlformats-officedocument.oleObject"/>
  <Override PartName="/ppt/embeddings/oleObject286.bin" ContentType="application/vnd.openxmlformats-officedocument.oleObject"/>
  <Override PartName="/ppt/embeddings/oleObject287.bin" ContentType="application/vnd.openxmlformats-officedocument.oleObject"/>
  <Override PartName="/ppt/embeddings/oleObject288.bin" ContentType="application/vnd.openxmlformats-officedocument.oleObject"/>
  <Override PartName="/ppt/embeddings/oleObject289.bin" ContentType="application/vnd.openxmlformats-officedocument.oleObject"/>
  <Override PartName="/ppt/embeddings/oleObject290.bin" ContentType="application/vnd.openxmlformats-officedocument.oleObject"/>
  <Override PartName="/ppt/embeddings/oleObject291.bin" ContentType="application/vnd.openxmlformats-officedocument.oleObject"/>
  <Override PartName="/ppt/embeddings/oleObject292.bin" ContentType="application/vnd.openxmlformats-officedocument.oleObject"/>
  <Override PartName="/ppt/embeddings/oleObject293.bin" ContentType="application/vnd.openxmlformats-officedocument.oleObject"/>
  <Override PartName="/ppt/embeddings/oleObject294.bin" ContentType="application/vnd.openxmlformats-officedocument.oleObject"/>
  <Override PartName="/ppt/embeddings/oleObject295.bin" ContentType="application/vnd.openxmlformats-officedocument.oleObject"/>
  <Override PartName="/ppt/embeddings/oleObject296.bin" ContentType="application/vnd.openxmlformats-officedocument.oleObject"/>
  <Override PartName="/ppt/embeddings/oleObject297.bin" ContentType="application/vnd.openxmlformats-officedocument.oleObject"/>
  <Override PartName="/ppt/embeddings/oleObject298.bin" ContentType="application/vnd.openxmlformats-officedocument.oleObject"/>
  <Override PartName="/ppt/embeddings/oleObject299.bin" ContentType="application/vnd.openxmlformats-officedocument.oleObject"/>
  <Override PartName="/ppt/embeddings/oleObject300.bin" ContentType="application/vnd.openxmlformats-officedocument.oleObject"/>
  <Override PartName="/ppt/embeddings/oleObject30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7"/>
  </p:notesMasterIdLst>
  <p:sldIdLst>
    <p:sldId id="266" r:id="rId2"/>
    <p:sldId id="259" r:id="rId3"/>
    <p:sldId id="260" r:id="rId4"/>
    <p:sldId id="267" r:id="rId5"/>
    <p:sldId id="268" r:id="rId6"/>
    <p:sldId id="269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8" r:id="rId23"/>
    <p:sldId id="303" r:id="rId24"/>
    <p:sldId id="271" r:id="rId25"/>
    <p:sldId id="257" r:id="rId26"/>
    <p:sldId id="275" r:id="rId27"/>
    <p:sldId id="302" r:id="rId28"/>
    <p:sldId id="299" r:id="rId29"/>
    <p:sldId id="300" r:id="rId30"/>
    <p:sldId id="278" r:id="rId31"/>
    <p:sldId id="301" r:id="rId32"/>
    <p:sldId id="280" r:id="rId33"/>
    <p:sldId id="281" r:id="rId34"/>
    <p:sldId id="306" r:id="rId35"/>
    <p:sldId id="304" r:id="rId3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66"/>
    <a:srgbClr val="1F497D"/>
    <a:srgbClr val="0033CC"/>
    <a:srgbClr val="C0C0C0"/>
    <a:srgbClr val="000099"/>
    <a:srgbClr val="DDDDDD"/>
    <a:srgbClr val="003399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666" autoAdjust="0"/>
  </p:normalViewPr>
  <p:slideViewPr>
    <p:cSldViewPr>
      <p:cViewPr>
        <p:scale>
          <a:sx n="99" d="100"/>
          <a:sy n="99" d="100"/>
        </p:scale>
        <p:origin x="-1920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6.wmf"/><Relationship Id="rId12" Type="http://schemas.openxmlformats.org/officeDocument/2006/relationships/image" Target="../media/image117.wmf"/><Relationship Id="rId1" Type="http://schemas.openxmlformats.org/officeDocument/2006/relationships/image" Target="../media/image106.wmf"/><Relationship Id="rId2" Type="http://schemas.openxmlformats.org/officeDocument/2006/relationships/image" Target="../media/image107.emf"/><Relationship Id="rId3" Type="http://schemas.openxmlformats.org/officeDocument/2006/relationships/image" Target="../media/image108.wmf"/><Relationship Id="rId4" Type="http://schemas.openxmlformats.org/officeDocument/2006/relationships/image" Target="../media/image109.emf"/><Relationship Id="rId5" Type="http://schemas.openxmlformats.org/officeDocument/2006/relationships/image" Target="../media/image110.emf"/><Relationship Id="rId6" Type="http://schemas.openxmlformats.org/officeDocument/2006/relationships/image" Target="../media/image111.emf"/><Relationship Id="rId7" Type="http://schemas.openxmlformats.org/officeDocument/2006/relationships/image" Target="../media/image112.wmf"/><Relationship Id="rId8" Type="http://schemas.openxmlformats.org/officeDocument/2006/relationships/image" Target="../media/image113.wmf"/><Relationship Id="rId9" Type="http://schemas.openxmlformats.org/officeDocument/2006/relationships/image" Target="../media/image114.wmf"/><Relationship Id="rId10" Type="http://schemas.openxmlformats.org/officeDocument/2006/relationships/image" Target="../media/image115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6.emf"/><Relationship Id="rId20" Type="http://schemas.openxmlformats.org/officeDocument/2006/relationships/image" Target="../media/image135.wmf"/><Relationship Id="rId10" Type="http://schemas.openxmlformats.org/officeDocument/2006/relationships/image" Target="../media/image127.wmf"/><Relationship Id="rId11" Type="http://schemas.openxmlformats.org/officeDocument/2006/relationships/image" Target="../media/image128.wmf"/><Relationship Id="rId12" Type="http://schemas.openxmlformats.org/officeDocument/2006/relationships/image" Target="../media/image129.emf"/><Relationship Id="rId13" Type="http://schemas.openxmlformats.org/officeDocument/2006/relationships/image" Target="../media/image130.emf"/><Relationship Id="rId14" Type="http://schemas.openxmlformats.org/officeDocument/2006/relationships/image" Target="../media/image116.wmf"/><Relationship Id="rId15" Type="http://schemas.openxmlformats.org/officeDocument/2006/relationships/image" Target="../media/image117.wmf"/><Relationship Id="rId16" Type="http://schemas.openxmlformats.org/officeDocument/2006/relationships/image" Target="../media/image131.wmf"/><Relationship Id="rId17" Type="http://schemas.openxmlformats.org/officeDocument/2006/relationships/image" Target="../media/image132.wmf"/><Relationship Id="rId18" Type="http://schemas.openxmlformats.org/officeDocument/2006/relationships/image" Target="../media/image133.wmf"/><Relationship Id="rId19" Type="http://schemas.openxmlformats.org/officeDocument/2006/relationships/image" Target="../media/image134.wmf"/><Relationship Id="rId1" Type="http://schemas.openxmlformats.org/officeDocument/2006/relationships/image" Target="../media/image118.wmf"/><Relationship Id="rId2" Type="http://schemas.openxmlformats.org/officeDocument/2006/relationships/image" Target="../media/image119.wmf"/><Relationship Id="rId3" Type="http://schemas.openxmlformats.org/officeDocument/2006/relationships/image" Target="../media/image120.emf"/><Relationship Id="rId4" Type="http://schemas.openxmlformats.org/officeDocument/2006/relationships/image" Target="../media/image121.wmf"/><Relationship Id="rId5" Type="http://schemas.openxmlformats.org/officeDocument/2006/relationships/image" Target="../media/image122.wmf"/><Relationship Id="rId6" Type="http://schemas.openxmlformats.org/officeDocument/2006/relationships/image" Target="../media/image123.wmf"/><Relationship Id="rId7" Type="http://schemas.openxmlformats.org/officeDocument/2006/relationships/image" Target="../media/image124.wmf"/><Relationship Id="rId8" Type="http://schemas.openxmlformats.org/officeDocument/2006/relationships/image" Target="../media/image12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4" Type="http://schemas.openxmlformats.org/officeDocument/2006/relationships/image" Target="../media/image139.emf"/><Relationship Id="rId5" Type="http://schemas.openxmlformats.org/officeDocument/2006/relationships/image" Target="../media/image140.wmf"/><Relationship Id="rId6" Type="http://schemas.openxmlformats.org/officeDocument/2006/relationships/image" Target="../media/image141.wmf"/><Relationship Id="rId7" Type="http://schemas.openxmlformats.org/officeDocument/2006/relationships/image" Target="../media/image142.emf"/><Relationship Id="rId8" Type="http://schemas.openxmlformats.org/officeDocument/2006/relationships/image" Target="../media/image143.wmf"/><Relationship Id="rId9" Type="http://schemas.openxmlformats.org/officeDocument/2006/relationships/image" Target="../media/image144.wmf"/><Relationship Id="rId10" Type="http://schemas.openxmlformats.org/officeDocument/2006/relationships/image" Target="../media/image145.wmf"/><Relationship Id="rId1" Type="http://schemas.openxmlformats.org/officeDocument/2006/relationships/image" Target="../media/image136.emf"/><Relationship Id="rId2" Type="http://schemas.openxmlformats.org/officeDocument/2006/relationships/image" Target="../media/image1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4" Type="http://schemas.openxmlformats.org/officeDocument/2006/relationships/image" Target="../media/image89.wmf"/><Relationship Id="rId5" Type="http://schemas.openxmlformats.org/officeDocument/2006/relationships/image" Target="../media/image149.emf"/><Relationship Id="rId6" Type="http://schemas.openxmlformats.org/officeDocument/2006/relationships/image" Target="../media/image91.wmf"/><Relationship Id="rId1" Type="http://schemas.openxmlformats.org/officeDocument/2006/relationships/image" Target="../media/image146.emf"/><Relationship Id="rId2" Type="http://schemas.openxmlformats.org/officeDocument/2006/relationships/image" Target="../media/image14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4" Type="http://schemas.openxmlformats.org/officeDocument/2006/relationships/image" Target="../media/image154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1" Type="http://schemas.openxmlformats.org/officeDocument/2006/relationships/image" Target="../media/image151.wmf"/><Relationship Id="rId2" Type="http://schemas.openxmlformats.org/officeDocument/2006/relationships/image" Target="../media/image15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4" Type="http://schemas.openxmlformats.org/officeDocument/2006/relationships/image" Target="../media/image158.emf"/><Relationship Id="rId5" Type="http://schemas.openxmlformats.org/officeDocument/2006/relationships/image" Target="../media/image159.emf"/><Relationship Id="rId6" Type="http://schemas.openxmlformats.org/officeDocument/2006/relationships/image" Target="../media/image160.emf"/><Relationship Id="rId7" Type="http://schemas.openxmlformats.org/officeDocument/2006/relationships/image" Target="../media/image89.wmf"/><Relationship Id="rId8" Type="http://schemas.openxmlformats.org/officeDocument/2006/relationships/image" Target="../media/image161.emf"/><Relationship Id="rId9" Type="http://schemas.openxmlformats.org/officeDocument/2006/relationships/image" Target="../media/image162.emf"/><Relationship Id="rId1" Type="http://schemas.openxmlformats.org/officeDocument/2006/relationships/image" Target="../media/image155.emf"/><Relationship Id="rId2" Type="http://schemas.openxmlformats.org/officeDocument/2006/relationships/image" Target="../media/image156.e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74.emf"/><Relationship Id="rId12" Type="http://schemas.openxmlformats.org/officeDocument/2006/relationships/image" Target="../media/image175.wmf"/><Relationship Id="rId13" Type="http://schemas.openxmlformats.org/officeDocument/2006/relationships/image" Target="../media/image176.wmf"/><Relationship Id="rId14" Type="http://schemas.openxmlformats.org/officeDocument/2006/relationships/image" Target="../media/image177.wmf"/><Relationship Id="rId15" Type="http://schemas.openxmlformats.org/officeDocument/2006/relationships/image" Target="../media/image178.wmf"/><Relationship Id="rId1" Type="http://schemas.openxmlformats.org/officeDocument/2006/relationships/image" Target="../media/image164.emf"/><Relationship Id="rId2" Type="http://schemas.openxmlformats.org/officeDocument/2006/relationships/image" Target="../media/image165.wmf"/><Relationship Id="rId3" Type="http://schemas.openxmlformats.org/officeDocument/2006/relationships/image" Target="../media/image166.wmf"/><Relationship Id="rId4" Type="http://schemas.openxmlformats.org/officeDocument/2006/relationships/image" Target="../media/image167.emf"/><Relationship Id="rId5" Type="http://schemas.openxmlformats.org/officeDocument/2006/relationships/image" Target="../media/image168.emf"/><Relationship Id="rId6" Type="http://schemas.openxmlformats.org/officeDocument/2006/relationships/image" Target="../media/image169.emf"/><Relationship Id="rId7" Type="http://schemas.openxmlformats.org/officeDocument/2006/relationships/image" Target="../media/image170.wmf"/><Relationship Id="rId8" Type="http://schemas.openxmlformats.org/officeDocument/2006/relationships/image" Target="../media/image171.emf"/><Relationship Id="rId9" Type="http://schemas.openxmlformats.org/officeDocument/2006/relationships/image" Target="../media/image172.emf"/><Relationship Id="rId10" Type="http://schemas.openxmlformats.org/officeDocument/2006/relationships/image" Target="../media/image17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Relationship Id="rId2" Type="http://schemas.openxmlformats.org/officeDocument/2006/relationships/image" Target="../media/image179.emf"/><Relationship Id="rId3" Type="http://schemas.openxmlformats.org/officeDocument/2006/relationships/image" Target="../media/image9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4" Type="http://schemas.openxmlformats.org/officeDocument/2006/relationships/image" Target="../media/image185.emf"/><Relationship Id="rId5" Type="http://schemas.openxmlformats.org/officeDocument/2006/relationships/image" Target="../media/image186.emf"/><Relationship Id="rId6" Type="http://schemas.openxmlformats.org/officeDocument/2006/relationships/image" Target="../media/image187.wmf"/><Relationship Id="rId7" Type="http://schemas.openxmlformats.org/officeDocument/2006/relationships/image" Target="../media/image188.wmf"/><Relationship Id="rId8" Type="http://schemas.openxmlformats.org/officeDocument/2006/relationships/image" Target="../media/image189.wmf"/><Relationship Id="rId1" Type="http://schemas.openxmlformats.org/officeDocument/2006/relationships/image" Target="../media/image183.wmf"/><Relationship Id="rId2" Type="http://schemas.openxmlformats.org/officeDocument/2006/relationships/image" Target="../media/image18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4" Type="http://schemas.openxmlformats.org/officeDocument/2006/relationships/image" Target="../media/image196.emf"/><Relationship Id="rId5" Type="http://schemas.openxmlformats.org/officeDocument/2006/relationships/image" Target="../media/image197.emf"/><Relationship Id="rId6" Type="http://schemas.openxmlformats.org/officeDocument/2006/relationships/image" Target="../media/image198.emf"/><Relationship Id="rId1" Type="http://schemas.openxmlformats.org/officeDocument/2006/relationships/image" Target="../media/image194.emf"/><Relationship Id="rId2" Type="http://schemas.openxmlformats.org/officeDocument/2006/relationships/image" Target="../media/image1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emf"/><Relationship Id="rId3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9.wmf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10.wmf"/><Relationship Id="rId12" Type="http://schemas.openxmlformats.org/officeDocument/2006/relationships/image" Target="../media/image211.emf"/><Relationship Id="rId1" Type="http://schemas.openxmlformats.org/officeDocument/2006/relationships/image" Target="../media/image200.wmf"/><Relationship Id="rId2" Type="http://schemas.openxmlformats.org/officeDocument/2006/relationships/image" Target="../media/image201.wmf"/><Relationship Id="rId3" Type="http://schemas.openxmlformats.org/officeDocument/2006/relationships/image" Target="../media/image202.wmf"/><Relationship Id="rId4" Type="http://schemas.openxmlformats.org/officeDocument/2006/relationships/image" Target="../media/image203.wmf"/><Relationship Id="rId5" Type="http://schemas.openxmlformats.org/officeDocument/2006/relationships/image" Target="../media/image204.wmf"/><Relationship Id="rId6" Type="http://schemas.openxmlformats.org/officeDocument/2006/relationships/image" Target="../media/image205.wmf"/><Relationship Id="rId7" Type="http://schemas.openxmlformats.org/officeDocument/2006/relationships/image" Target="../media/image206.wmf"/><Relationship Id="rId8" Type="http://schemas.openxmlformats.org/officeDocument/2006/relationships/image" Target="../media/image207.wmf"/><Relationship Id="rId9" Type="http://schemas.openxmlformats.org/officeDocument/2006/relationships/image" Target="../media/image208.wmf"/><Relationship Id="rId10" Type="http://schemas.openxmlformats.org/officeDocument/2006/relationships/image" Target="../media/image209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4" Type="http://schemas.openxmlformats.org/officeDocument/2006/relationships/image" Target="../media/image215.emf"/><Relationship Id="rId5" Type="http://schemas.openxmlformats.org/officeDocument/2006/relationships/image" Target="../media/image216.emf"/><Relationship Id="rId6" Type="http://schemas.openxmlformats.org/officeDocument/2006/relationships/image" Target="../media/image217.emf"/><Relationship Id="rId7" Type="http://schemas.openxmlformats.org/officeDocument/2006/relationships/image" Target="../media/image218.emf"/><Relationship Id="rId1" Type="http://schemas.openxmlformats.org/officeDocument/2006/relationships/image" Target="../media/image212.emf"/><Relationship Id="rId2" Type="http://schemas.openxmlformats.org/officeDocument/2006/relationships/image" Target="../media/image213.emf"/></Relationships>
</file>

<file path=ppt/drawings/_rels/vmlDrawing2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31.emf"/><Relationship Id="rId12" Type="http://schemas.openxmlformats.org/officeDocument/2006/relationships/image" Target="../media/image232.emf"/><Relationship Id="rId13" Type="http://schemas.openxmlformats.org/officeDocument/2006/relationships/image" Target="../media/image233.wmf"/><Relationship Id="rId14" Type="http://schemas.openxmlformats.org/officeDocument/2006/relationships/image" Target="../media/image234.emf"/><Relationship Id="rId1" Type="http://schemas.openxmlformats.org/officeDocument/2006/relationships/image" Target="../media/image221.emf"/><Relationship Id="rId2" Type="http://schemas.openxmlformats.org/officeDocument/2006/relationships/image" Target="../media/image222.wmf"/><Relationship Id="rId3" Type="http://schemas.openxmlformats.org/officeDocument/2006/relationships/image" Target="../media/image223.wmf"/><Relationship Id="rId4" Type="http://schemas.openxmlformats.org/officeDocument/2006/relationships/image" Target="../media/image224.wmf"/><Relationship Id="rId5" Type="http://schemas.openxmlformats.org/officeDocument/2006/relationships/image" Target="../media/image225.wmf"/><Relationship Id="rId6" Type="http://schemas.openxmlformats.org/officeDocument/2006/relationships/image" Target="../media/image226.emf"/><Relationship Id="rId7" Type="http://schemas.openxmlformats.org/officeDocument/2006/relationships/image" Target="../media/image227.wmf"/><Relationship Id="rId8" Type="http://schemas.openxmlformats.org/officeDocument/2006/relationships/image" Target="../media/image228.wmf"/><Relationship Id="rId9" Type="http://schemas.openxmlformats.org/officeDocument/2006/relationships/image" Target="../media/image229.wmf"/><Relationship Id="rId10" Type="http://schemas.openxmlformats.org/officeDocument/2006/relationships/image" Target="../media/image230.emf"/></Relationships>
</file>

<file path=ppt/drawings/_rels/vmlDrawing2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5.wmf"/><Relationship Id="rId12" Type="http://schemas.openxmlformats.org/officeDocument/2006/relationships/image" Target="../media/image246.wmf"/><Relationship Id="rId1" Type="http://schemas.openxmlformats.org/officeDocument/2006/relationships/image" Target="../media/image235.emf"/><Relationship Id="rId2" Type="http://schemas.openxmlformats.org/officeDocument/2006/relationships/image" Target="../media/image236.emf"/><Relationship Id="rId3" Type="http://schemas.openxmlformats.org/officeDocument/2006/relationships/image" Target="../media/image237.wmf"/><Relationship Id="rId4" Type="http://schemas.openxmlformats.org/officeDocument/2006/relationships/image" Target="../media/image238.emf"/><Relationship Id="rId5" Type="http://schemas.openxmlformats.org/officeDocument/2006/relationships/image" Target="../media/image239.emf"/><Relationship Id="rId6" Type="http://schemas.openxmlformats.org/officeDocument/2006/relationships/image" Target="../media/image240.emf"/><Relationship Id="rId7" Type="http://schemas.openxmlformats.org/officeDocument/2006/relationships/image" Target="../media/image241.wmf"/><Relationship Id="rId8" Type="http://schemas.openxmlformats.org/officeDocument/2006/relationships/image" Target="../media/image242.wmf"/><Relationship Id="rId9" Type="http://schemas.openxmlformats.org/officeDocument/2006/relationships/image" Target="../media/image243.emf"/><Relationship Id="rId10" Type="http://schemas.openxmlformats.org/officeDocument/2006/relationships/image" Target="../media/image24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4" Type="http://schemas.openxmlformats.org/officeDocument/2006/relationships/image" Target="../media/image250.wmf"/><Relationship Id="rId5" Type="http://schemas.openxmlformats.org/officeDocument/2006/relationships/image" Target="../media/image251.emf"/><Relationship Id="rId6" Type="http://schemas.openxmlformats.org/officeDocument/2006/relationships/image" Target="../media/image252.wmf"/><Relationship Id="rId7" Type="http://schemas.openxmlformats.org/officeDocument/2006/relationships/image" Target="../media/image253.emf"/><Relationship Id="rId8" Type="http://schemas.openxmlformats.org/officeDocument/2006/relationships/image" Target="../media/image254.emf"/><Relationship Id="rId9" Type="http://schemas.openxmlformats.org/officeDocument/2006/relationships/image" Target="../media/image255.emf"/><Relationship Id="rId10" Type="http://schemas.openxmlformats.org/officeDocument/2006/relationships/image" Target="../media/image256.wmf"/><Relationship Id="rId1" Type="http://schemas.openxmlformats.org/officeDocument/2006/relationships/image" Target="../media/image247.wmf"/><Relationship Id="rId2" Type="http://schemas.openxmlformats.org/officeDocument/2006/relationships/image" Target="../media/image248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4" Type="http://schemas.openxmlformats.org/officeDocument/2006/relationships/image" Target="../media/image256.wmf"/><Relationship Id="rId5" Type="http://schemas.openxmlformats.org/officeDocument/2006/relationships/image" Target="../media/image259.wmf"/><Relationship Id="rId6" Type="http://schemas.openxmlformats.org/officeDocument/2006/relationships/image" Target="../media/image260.emf"/><Relationship Id="rId1" Type="http://schemas.openxmlformats.org/officeDocument/2006/relationships/image" Target="../media/image257.emf"/><Relationship Id="rId2" Type="http://schemas.openxmlformats.org/officeDocument/2006/relationships/image" Target="../media/image23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1.wmf"/><Relationship Id="rId2" Type="http://schemas.openxmlformats.org/officeDocument/2006/relationships/image" Target="../media/image262.wmf"/><Relationship Id="rId3" Type="http://schemas.openxmlformats.org/officeDocument/2006/relationships/image" Target="../media/image26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wmf"/><Relationship Id="rId4" Type="http://schemas.openxmlformats.org/officeDocument/2006/relationships/image" Target="../media/image237.wmf"/><Relationship Id="rId5" Type="http://schemas.openxmlformats.org/officeDocument/2006/relationships/image" Target="../media/image244.wmf"/><Relationship Id="rId6" Type="http://schemas.openxmlformats.org/officeDocument/2006/relationships/image" Target="../media/image267.wmf"/><Relationship Id="rId7" Type="http://schemas.openxmlformats.org/officeDocument/2006/relationships/image" Target="../media/image246.wmf"/><Relationship Id="rId8" Type="http://schemas.openxmlformats.org/officeDocument/2006/relationships/image" Target="../media/image268.wmf"/><Relationship Id="rId9" Type="http://schemas.openxmlformats.org/officeDocument/2006/relationships/image" Target="../media/image269.emf"/><Relationship Id="rId10" Type="http://schemas.openxmlformats.org/officeDocument/2006/relationships/image" Target="../media/image270.wmf"/><Relationship Id="rId11" Type="http://schemas.openxmlformats.org/officeDocument/2006/relationships/image" Target="../media/image271.emf"/><Relationship Id="rId1" Type="http://schemas.openxmlformats.org/officeDocument/2006/relationships/image" Target="../media/image264.emf"/><Relationship Id="rId2" Type="http://schemas.openxmlformats.org/officeDocument/2006/relationships/image" Target="../media/image26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2.emf"/><Relationship Id="rId2" Type="http://schemas.openxmlformats.org/officeDocument/2006/relationships/image" Target="../media/image273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.wmf"/><Relationship Id="rId12" Type="http://schemas.openxmlformats.org/officeDocument/2006/relationships/image" Target="../media/image24.emf"/><Relationship Id="rId13" Type="http://schemas.openxmlformats.org/officeDocument/2006/relationships/image" Target="../media/image25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1.wmf"/><Relationship Id="rId8" Type="http://schemas.openxmlformats.org/officeDocument/2006/relationships/image" Target="../media/image22.wmf"/><Relationship Id="rId9" Type="http://schemas.openxmlformats.org/officeDocument/2006/relationships/image" Target="../media/image23.wmf"/><Relationship Id="rId10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20" Type="http://schemas.openxmlformats.org/officeDocument/2006/relationships/image" Target="../media/image46.wmf"/><Relationship Id="rId21" Type="http://schemas.openxmlformats.org/officeDocument/2006/relationships/image" Target="../media/image47.wmf"/><Relationship Id="rId22" Type="http://schemas.openxmlformats.org/officeDocument/2006/relationships/image" Target="../media/image48.wmf"/><Relationship Id="rId23" Type="http://schemas.openxmlformats.org/officeDocument/2006/relationships/image" Target="../media/image49.wmf"/><Relationship Id="rId24" Type="http://schemas.openxmlformats.org/officeDocument/2006/relationships/image" Target="../media/image50.wmf"/><Relationship Id="rId25" Type="http://schemas.openxmlformats.org/officeDocument/2006/relationships/image" Target="../media/image51.wmf"/><Relationship Id="rId10" Type="http://schemas.openxmlformats.org/officeDocument/2006/relationships/image" Target="../media/image36.wmf"/><Relationship Id="rId11" Type="http://schemas.openxmlformats.org/officeDocument/2006/relationships/image" Target="../media/image37.wmf"/><Relationship Id="rId12" Type="http://schemas.openxmlformats.org/officeDocument/2006/relationships/image" Target="../media/image38.wmf"/><Relationship Id="rId13" Type="http://schemas.openxmlformats.org/officeDocument/2006/relationships/image" Target="../media/image39.wmf"/><Relationship Id="rId14" Type="http://schemas.openxmlformats.org/officeDocument/2006/relationships/image" Target="../media/image40.wmf"/><Relationship Id="rId15" Type="http://schemas.openxmlformats.org/officeDocument/2006/relationships/image" Target="../media/image41.wmf"/><Relationship Id="rId16" Type="http://schemas.openxmlformats.org/officeDocument/2006/relationships/image" Target="../media/image42.wmf"/><Relationship Id="rId17" Type="http://schemas.openxmlformats.org/officeDocument/2006/relationships/image" Target="../media/image43.wmf"/><Relationship Id="rId18" Type="http://schemas.openxmlformats.org/officeDocument/2006/relationships/image" Target="../media/image44.wmf"/><Relationship Id="rId19" Type="http://schemas.openxmlformats.org/officeDocument/2006/relationships/image" Target="../media/image45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emf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8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emf"/><Relationship Id="rId5" Type="http://schemas.openxmlformats.org/officeDocument/2006/relationships/image" Target="../media/image56.wmf"/><Relationship Id="rId6" Type="http://schemas.openxmlformats.org/officeDocument/2006/relationships/image" Target="../media/image57.wmf"/><Relationship Id="rId7" Type="http://schemas.openxmlformats.org/officeDocument/2006/relationships/image" Target="../media/image58.emf"/><Relationship Id="rId8" Type="http://schemas.openxmlformats.org/officeDocument/2006/relationships/image" Target="../media/image59.wmf"/><Relationship Id="rId9" Type="http://schemas.openxmlformats.org/officeDocument/2006/relationships/image" Target="../media/image50.wmf"/><Relationship Id="rId10" Type="http://schemas.openxmlformats.org/officeDocument/2006/relationships/image" Target="../media/image60.wmf"/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68.wmf"/><Relationship Id="rId20" Type="http://schemas.openxmlformats.org/officeDocument/2006/relationships/image" Target="../media/image79.emf"/><Relationship Id="rId21" Type="http://schemas.openxmlformats.org/officeDocument/2006/relationships/image" Target="../media/image80.emf"/><Relationship Id="rId22" Type="http://schemas.openxmlformats.org/officeDocument/2006/relationships/image" Target="../media/image81.emf"/><Relationship Id="rId23" Type="http://schemas.openxmlformats.org/officeDocument/2006/relationships/image" Target="../media/image82.emf"/><Relationship Id="rId24" Type="http://schemas.openxmlformats.org/officeDocument/2006/relationships/image" Target="../media/image83.wmf"/><Relationship Id="rId25" Type="http://schemas.openxmlformats.org/officeDocument/2006/relationships/image" Target="../media/image84.emf"/><Relationship Id="rId10" Type="http://schemas.openxmlformats.org/officeDocument/2006/relationships/image" Target="../media/image69.wmf"/><Relationship Id="rId11" Type="http://schemas.openxmlformats.org/officeDocument/2006/relationships/image" Target="../media/image70.wmf"/><Relationship Id="rId12" Type="http://schemas.openxmlformats.org/officeDocument/2006/relationships/image" Target="../media/image71.wmf"/><Relationship Id="rId13" Type="http://schemas.openxmlformats.org/officeDocument/2006/relationships/image" Target="../media/image72.emf"/><Relationship Id="rId14" Type="http://schemas.openxmlformats.org/officeDocument/2006/relationships/image" Target="../media/image73.emf"/><Relationship Id="rId15" Type="http://schemas.openxmlformats.org/officeDocument/2006/relationships/image" Target="../media/image74.emf"/><Relationship Id="rId16" Type="http://schemas.openxmlformats.org/officeDocument/2006/relationships/image" Target="../media/image75.emf"/><Relationship Id="rId17" Type="http://schemas.openxmlformats.org/officeDocument/2006/relationships/image" Target="../media/image76.emf"/><Relationship Id="rId18" Type="http://schemas.openxmlformats.org/officeDocument/2006/relationships/image" Target="../media/image77.emf"/><Relationship Id="rId19" Type="http://schemas.openxmlformats.org/officeDocument/2006/relationships/image" Target="../media/image78.emf"/><Relationship Id="rId1" Type="http://schemas.openxmlformats.org/officeDocument/2006/relationships/image" Target="../media/image52.wmf"/><Relationship Id="rId2" Type="http://schemas.openxmlformats.org/officeDocument/2006/relationships/image" Target="../media/image61.wmf"/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5" Type="http://schemas.openxmlformats.org/officeDocument/2006/relationships/image" Target="../media/image64.wmf"/><Relationship Id="rId6" Type="http://schemas.openxmlformats.org/officeDocument/2006/relationships/image" Target="../media/image65.wmf"/><Relationship Id="rId7" Type="http://schemas.openxmlformats.org/officeDocument/2006/relationships/image" Target="../media/image66.wmf"/><Relationship Id="rId8" Type="http://schemas.openxmlformats.org/officeDocument/2006/relationships/image" Target="../media/image6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4" Type="http://schemas.openxmlformats.org/officeDocument/2006/relationships/image" Target="../media/image88.emf"/><Relationship Id="rId5" Type="http://schemas.openxmlformats.org/officeDocument/2006/relationships/image" Target="../media/image89.wmf"/><Relationship Id="rId6" Type="http://schemas.openxmlformats.org/officeDocument/2006/relationships/image" Target="../media/image90.emf"/><Relationship Id="rId7" Type="http://schemas.openxmlformats.org/officeDocument/2006/relationships/image" Target="../media/image91.wmf"/><Relationship Id="rId1" Type="http://schemas.openxmlformats.org/officeDocument/2006/relationships/image" Target="../media/image85.wmf"/><Relationship Id="rId2" Type="http://schemas.openxmlformats.org/officeDocument/2006/relationships/image" Target="../media/image8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3.wmf"/><Relationship Id="rId12" Type="http://schemas.openxmlformats.org/officeDocument/2006/relationships/image" Target="../media/image104.wmf"/><Relationship Id="rId13" Type="http://schemas.openxmlformats.org/officeDocument/2006/relationships/image" Target="../media/image105.wmf"/><Relationship Id="rId1" Type="http://schemas.openxmlformats.org/officeDocument/2006/relationships/image" Target="../media/image93.emf"/><Relationship Id="rId2" Type="http://schemas.openxmlformats.org/officeDocument/2006/relationships/image" Target="../media/image94.emf"/><Relationship Id="rId3" Type="http://schemas.openxmlformats.org/officeDocument/2006/relationships/image" Target="../media/image95.wmf"/><Relationship Id="rId4" Type="http://schemas.openxmlformats.org/officeDocument/2006/relationships/image" Target="../media/image96.wmf"/><Relationship Id="rId5" Type="http://schemas.openxmlformats.org/officeDocument/2006/relationships/image" Target="../media/image97.wmf"/><Relationship Id="rId6" Type="http://schemas.openxmlformats.org/officeDocument/2006/relationships/image" Target="../media/image98.emf"/><Relationship Id="rId7" Type="http://schemas.openxmlformats.org/officeDocument/2006/relationships/image" Target="../media/image99.emf"/><Relationship Id="rId8" Type="http://schemas.openxmlformats.org/officeDocument/2006/relationships/image" Target="../media/image100.emf"/><Relationship Id="rId9" Type="http://schemas.openxmlformats.org/officeDocument/2006/relationships/image" Target="../media/image101.emf"/><Relationship Id="rId10" Type="http://schemas.openxmlformats.org/officeDocument/2006/relationships/image" Target="../media/image10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655727-9C09-5343-A3C3-80EB2D0A603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8664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31028-46F3-264D-8AE4-32A61ECA9216}" type="slidenum">
              <a:rPr lang="en-US" altLang="ja-JP"/>
              <a:pPr/>
              <a:t>0</a:t>
            </a:fld>
            <a:endParaRPr lang="en-US" altLang="ja-JP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2204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295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2473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5258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6740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5571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4660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7707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2466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288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D7ED2-5412-4081-9757-83BC565CE853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ja-JP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8084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7193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5727-9C09-5343-A3C3-80EB2D0A603C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2716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06965-76F4-5349-A9BB-E17345029FB8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06965-76F4-5349-A9BB-E17345029FB8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0310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57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309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95B0B-5D7E-44B1-918A-B8F2C2548949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597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 descr="横線"/>
          <p:cNvSpPr>
            <a:spLocks noChangeArrowheads="1"/>
          </p:cNvSpPr>
          <p:nvPr/>
        </p:nvSpPr>
        <p:spPr bwMode="auto">
          <a:xfrm>
            <a:off x="6699250" y="908050"/>
            <a:ext cx="2192338" cy="5473700"/>
          </a:xfrm>
          <a:prstGeom prst="rect">
            <a:avLst/>
          </a:prstGeom>
          <a:pattFill prst="ltHorz">
            <a:fgClr>
              <a:srgbClr val="C0C0C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4225" y="2133600"/>
            <a:ext cx="5781675" cy="1079500"/>
          </a:xfr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4225" y="3357563"/>
            <a:ext cx="5781675" cy="7921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84225" y="4868863"/>
            <a:ext cx="2133600" cy="287337"/>
          </a:xfrm>
        </p:spPr>
        <p:txBody>
          <a:bodyPr/>
          <a:lstStyle>
            <a:lvl1pPr>
              <a:defRPr sz="1400"/>
            </a:lvl1pPr>
          </a:lstStyle>
          <a:p>
            <a:fld id="{BBCF2B2F-477E-F749-851C-AC41BD3AE420}" type="datetime1">
              <a:rPr lang="ja-JP" altLang="en-US"/>
              <a:pPr/>
              <a:t>7/23/15</a:t>
            </a:fld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84225" y="4508500"/>
            <a:ext cx="2895600" cy="287338"/>
          </a:xfrm>
        </p:spPr>
        <p:txBody>
          <a:bodyPr/>
          <a:lstStyle>
            <a:lvl1pPr algn="l">
              <a:defRPr sz="1400"/>
            </a:lvl1pPr>
          </a:lstStyle>
          <a:p>
            <a:endParaRPr lang="en-US" altLang="ja-JP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17500" y="404813"/>
            <a:ext cx="6381750" cy="5032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699250" y="404813"/>
            <a:ext cx="2193925" cy="503237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4D4D4D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17500" y="901700"/>
            <a:ext cx="8574088" cy="144463"/>
          </a:xfrm>
          <a:prstGeom prst="rect">
            <a:avLst/>
          </a:prstGeom>
          <a:gradFill rotWithShape="1">
            <a:gsLst>
              <a:gs pos="0">
                <a:schemeClr val="bg2">
                  <a:alpha val="39999"/>
                </a:schemeClr>
              </a:gs>
              <a:gs pos="100000">
                <a:schemeClr val="bg1">
                  <a:alpha val="39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450850" y="3213100"/>
            <a:ext cx="61166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55599-7FB5-6C4D-A89F-57571039D2D3}" type="datetime1">
              <a:rPr lang="ja-JP" altLang="en-US"/>
              <a:pPr/>
              <a:t>7/23/15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24670-527F-7245-9B7A-AA741FD1F0B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684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8463" y="115888"/>
            <a:ext cx="2143125" cy="60102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17500" y="115888"/>
            <a:ext cx="6278563" cy="60102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73285B-B832-D74E-80D5-0A4C18E79E07}" type="datetime1">
              <a:rPr lang="ja-JP" altLang="en-US"/>
              <a:pPr/>
              <a:t>7/23/15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84930-2EDA-1548-9004-E3181C47082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744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B3E875-FC61-184A-BDBD-5F3328EDB939}" type="datetime1">
              <a:rPr lang="ja-JP" altLang="en-US"/>
              <a:pPr/>
              <a:t>7/23/15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A544C-03C6-A644-9B2C-490D2D3F5E7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042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C18B0-96BF-084A-A0FF-ECA5646667B2}" type="datetime1">
              <a:rPr lang="ja-JP" altLang="en-US"/>
              <a:pPr/>
              <a:t>7/23/15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32EF8-D2E2-3249-900A-73D80CEEE5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400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99D033-2AC4-3C49-88CD-3C70B7D3A92B}" type="datetime1">
              <a:rPr lang="ja-JP" altLang="en-US"/>
              <a:pPr/>
              <a:t>7/23/15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04C53-A12F-C94B-BB9B-2B09E17840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28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DB074-D2ED-9449-9F51-0C4ACD4061A3}" type="datetime1">
              <a:rPr lang="ja-JP" altLang="en-US"/>
              <a:pPr/>
              <a:t>7/23/15</a:t>
            </a:fld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207AD-BB30-4C4F-9B8D-D7D35029083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257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9E008-10B8-A444-A313-D580C27E1F3D}" type="datetime1">
              <a:rPr lang="ja-JP" altLang="en-US"/>
              <a:pPr/>
              <a:t>7/23/15</a:t>
            </a:fld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02357-5C14-904D-B00C-6E9A0E644A1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973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9E934-6F51-114D-B8D2-C533181DE85E}" type="datetime1">
              <a:rPr lang="ja-JP" altLang="en-US"/>
              <a:pPr/>
              <a:t>7/23/15</a:t>
            </a:fld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43569-F177-A648-990C-A1564A036D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083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D3F79-03E5-F446-8704-047624FEC481}" type="datetime1">
              <a:rPr lang="ja-JP" altLang="en-US"/>
              <a:pPr/>
              <a:t>7/23/15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76539-07CA-5F48-97D8-9B1B58D6BFF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679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5C231-D344-4E44-99B5-9097124EE1C3}" type="datetime1">
              <a:rPr lang="ja-JP" altLang="en-US"/>
              <a:pPr/>
              <a:t>7/23/15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6FAEC-D247-DC48-9037-152CB888DC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72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317500" y="692150"/>
            <a:ext cx="6381750" cy="1444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9" name="Rectangle 35" descr="横線"/>
          <p:cNvSpPr>
            <a:spLocks noChangeArrowheads="1"/>
          </p:cNvSpPr>
          <p:nvPr/>
        </p:nvSpPr>
        <p:spPr bwMode="auto">
          <a:xfrm>
            <a:off x="6699250" y="850900"/>
            <a:ext cx="2192338" cy="274638"/>
          </a:xfrm>
          <a:prstGeom prst="rect">
            <a:avLst/>
          </a:prstGeom>
          <a:pattFill prst="ltHorz">
            <a:fgClr>
              <a:srgbClr val="C0C0C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6699250" y="692150"/>
            <a:ext cx="2193925" cy="144463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4D4D4D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115888"/>
            <a:ext cx="85740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2413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FA6F7B1-FE9A-4049-A52E-4796C7A91C12}" type="datetime1">
              <a:rPr lang="ja-JP" altLang="en-US"/>
              <a:pPr/>
              <a:t>7/23/15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7988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3F38A0D-B042-524F-8793-9E563EE94FF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emf"/><Relationship Id="rId12" Type="http://schemas.openxmlformats.org/officeDocument/2006/relationships/oleObject" Target="../embeddings/oleObject105.bin"/><Relationship Id="rId13" Type="http://schemas.openxmlformats.org/officeDocument/2006/relationships/image" Target="../media/image89.wmf"/><Relationship Id="rId14" Type="http://schemas.openxmlformats.org/officeDocument/2006/relationships/image" Target="../media/image92.gif"/><Relationship Id="rId15" Type="http://schemas.openxmlformats.org/officeDocument/2006/relationships/oleObject" Target="../embeddings/oleObject106.bin"/><Relationship Id="rId16" Type="http://schemas.openxmlformats.org/officeDocument/2006/relationships/image" Target="../media/image90.emf"/><Relationship Id="rId17" Type="http://schemas.openxmlformats.org/officeDocument/2006/relationships/oleObject" Target="../embeddings/oleObject107.bin"/><Relationship Id="rId18" Type="http://schemas.openxmlformats.org/officeDocument/2006/relationships/image" Target="../media/image9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1.bin"/><Relationship Id="rId5" Type="http://schemas.openxmlformats.org/officeDocument/2006/relationships/image" Target="../media/image85.wmf"/><Relationship Id="rId6" Type="http://schemas.openxmlformats.org/officeDocument/2006/relationships/oleObject" Target="../embeddings/oleObject102.bin"/><Relationship Id="rId7" Type="http://schemas.openxmlformats.org/officeDocument/2006/relationships/image" Target="../media/image86.emf"/><Relationship Id="rId8" Type="http://schemas.openxmlformats.org/officeDocument/2006/relationships/oleObject" Target="../embeddings/oleObject103.bin"/><Relationship Id="rId9" Type="http://schemas.openxmlformats.org/officeDocument/2006/relationships/image" Target="../media/image87.emf"/><Relationship Id="rId10" Type="http://schemas.openxmlformats.org/officeDocument/2006/relationships/oleObject" Target="../embeddings/oleObject10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08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109.bin"/><Relationship Id="rId7" Type="http://schemas.openxmlformats.org/officeDocument/2006/relationships/image" Target="../media/image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5.wmf"/><Relationship Id="rId20" Type="http://schemas.openxmlformats.org/officeDocument/2006/relationships/oleObject" Target="../embeddings/oleObject118.bin"/><Relationship Id="rId21" Type="http://schemas.openxmlformats.org/officeDocument/2006/relationships/image" Target="../media/image101.emf"/><Relationship Id="rId22" Type="http://schemas.openxmlformats.org/officeDocument/2006/relationships/oleObject" Target="../embeddings/oleObject119.bin"/><Relationship Id="rId23" Type="http://schemas.openxmlformats.org/officeDocument/2006/relationships/image" Target="../media/image102.wmf"/><Relationship Id="rId24" Type="http://schemas.openxmlformats.org/officeDocument/2006/relationships/oleObject" Target="../embeddings/oleObject120.bin"/><Relationship Id="rId25" Type="http://schemas.openxmlformats.org/officeDocument/2006/relationships/image" Target="../media/image103.wmf"/><Relationship Id="rId26" Type="http://schemas.openxmlformats.org/officeDocument/2006/relationships/oleObject" Target="../embeddings/oleObject121.bin"/><Relationship Id="rId27" Type="http://schemas.openxmlformats.org/officeDocument/2006/relationships/image" Target="../media/image104.wmf"/><Relationship Id="rId28" Type="http://schemas.openxmlformats.org/officeDocument/2006/relationships/oleObject" Target="../embeddings/oleObject122.bin"/><Relationship Id="rId29" Type="http://schemas.openxmlformats.org/officeDocument/2006/relationships/image" Target="../media/image105.wmf"/><Relationship Id="rId10" Type="http://schemas.openxmlformats.org/officeDocument/2006/relationships/oleObject" Target="../embeddings/oleObject113.bin"/><Relationship Id="rId11" Type="http://schemas.openxmlformats.org/officeDocument/2006/relationships/image" Target="../media/image96.wmf"/><Relationship Id="rId12" Type="http://schemas.openxmlformats.org/officeDocument/2006/relationships/oleObject" Target="../embeddings/oleObject114.bin"/><Relationship Id="rId13" Type="http://schemas.openxmlformats.org/officeDocument/2006/relationships/image" Target="../media/image97.wmf"/><Relationship Id="rId14" Type="http://schemas.openxmlformats.org/officeDocument/2006/relationships/oleObject" Target="../embeddings/oleObject115.bin"/><Relationship Id="rId15" Type="http://schemas.openxmlformats.org/officeDocument/2006/relationships/image" Target="../media/image98.emf"/><Relationship Id="rId16" Type="http://schemas.openxmlformats.org/officeDocument/2006/relationships/oleObject" Target="../embeddings/oleObject116.bin"/><Relationship Id="rId17" Type="http://schemas.openxmlformats.org/officeDocument/2006/relationships/image" Target="../media/image99.emf"/><Relationship Id="rId18" Type="http://schemas.openxmlformats.org/officeDocument/2006/relationships/oleObject" Target="../embeddings/oleObject117.bin"/><Relationship Id="rId19" Type="http://schemas.openxmlformats.org/officeDocument/2006/relationships/image" Target="../media/image10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10.bin"/><Relationship Id="rId5" Type="http://schemas.openxmlformats.org/officeDocument/2006/relationships/image" Target="../media/image93.emf"/><Relationship Id="rId6" Type="http://schemas.openxmlformats.org/officeDocument/2006/relationships/oleObject" Target="../embeddings/oleObject111.bin"/><Relationship Id="rId7" Type="http://schemas.openxmlformats.org/officeDocument/2006/relationships/image" Target="../media/image94.emf"/><Relationship Id="rId8" Type="http://schemas.openxmlformats.org/officeDocument/2006/relationships/oleObject" Target="../embeddings/oleObject112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wmf"/><Relationship Id="rId20" Type="http://schemas.openxmlformats.org/officeDocument/2006/relationships/oleObject" Target="../embeddings/oleObject131.bin"/><Relationship Id="rId21" Type="http://schemas.openxmlformats.org/officeDocument/2006/relationships/oleObject" Target="../embeddings/oleObject132.bin"/><Relationship Id="rId22" Type="http://schemas.openxmlformats.org/officeDocument/2006/relationships/image" Target="../media/image114.wmf"/><Relationship Id="rId23" Type="http://schemas.openxmlformats.org/officeDocument/2006/relationships/oleObject" Target="../embeddings/oleObject133.bin"/><Relationship Id="rId24" Type="http://schemas.openxmlformats.org/officeDocument/2006/relationships/image" Target="../media/image115.wmf"/><Relationship Id="rId25" Type="http://schemas.openxmlformats.org/officeDocument/2006/relationships/oleObject" Target="../embeddings/oleObject134.bin"/><Relationship Id="rId26" Type="http://schemas.openxmlformats.org/officeDocument/2006/relationships/image" Target="../media/image116.wmf"/><Relationship Id="rId27" Type="http://schemas.openxmlformats.org/officeDocument/2006/relationships/oleObject" Target="../embeddings/oleObject135.bin"/><Relationship Id="rId28" Type="http://schemas.openxmlformats.org/officeDocument/2006/relationships/image" Target="../media/image117.wmf"/><Relationship Id="rId10" Type="http://schemas.openxmlformats.org/officeDocument/2006/relationships/oleObject" Target="../embeddings/oleObject126.bin"/><Relationship Id="rId11" Type="http://schemas.openxmlformats.org/officeDocument/2006/relationships/image" Target="../media/image109.emf"/><Relationship Id="rId12" Type="http://schemas.openxmlformats.org/officeDocument/2006/relationships/oleObject" Target="../embeddings/oleObject127.bin"/><Relationship Id="rId13" Type="http://schemas.openxmlformats.org/officeDocument/2006/relationships/image" Target="../media/image110.emf"/><Relationship Id="rId14" Type="http://schemas.openxmlformats.org/officeDocument/2006/relationships/oleObject" Target="../embeddings/oleObject128.bin"/><Relationship Id="rId15" Type="http://schemas.openxmlformats.org/officeDocument/2006/relationships/image" Target="../media/image111.emf"/><Relationship Id="rId16" Type="http://schemas.openxmlformats.org/officeDocument/2006/relationships/oleObject" Target="../embeddings/oleObject129.bin"/><Relationship Id="rId17" Type="http://schemas.openxmlformats.org/officeDocument/2006/relationships/image" Target="../media/image112.wmf"/><Relationship Id="rId18" Type="http://schemas.openxmlformats.org/officeDocument/2006/relationships/oleObject" Target="../embeddings/oleObject130.bin"/><Relationship Id="rId19" Type="http://schemas.openxmlformats.org/officeDocument/2006/relationships/image" Target="../media/image113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23.bin"/><Relationship Id="rId5" Type="http://schemas.openxmlformats.org/officeDocument/2006/relationships/image" Target="../media/image106.wmf"/><Relationship Id="rId6" Type="http://schemas.openxmlformats.org/officeDocument/2006/relationships/oleObject" Target="../embeddings/oleObject124.bin"/><Relationship Id="rId7" Type="http://schemas.openxmlformats.org/officeDocument/2006/relationships/image" Target="../media/image107.emf"/><Relationship Id="rId8" Type="http://schemas.openxmlformats.org/officeDocument/2006/relationships/oleObject" Target="../embeddings/oleObject125.bin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44.bin"/><Relationship Id="rId21" Type="http://schemas.openxmlformats.org/officeDocument/2006/relationships/image" Target="../media/image126.emf"/><Relationship Id="rId22" Type="http://schemas.openxmlformats.org/officeDocument/2006/relationships/oleObject" Target="../embeddings/oleObject145.bin"/><Relationship Id="rId23" Type="http://schemas.openxmlformats.org/officeDocument/2006/relationships/image" Target="../media/image127.wmf"/><Relationship Id="rId24" Type="http://schemas.openxmlformats.org/officeDocument/2006/relationships/oleObject" Target="../embeddings/oleObject146.bin"/><Relationship Id="rId25" Type="http://schemas.openxmlformats.org/officeDocument/2006/relationships/image" Target="../media/image128.wmf"/><Relationship Id="rId26" Type="http://schemas.openxmlformats.org/officeDocument/2006/relationships/oleObject" Target="../embeddings/oleObject147.bin"/><Relationship Id="rId27" Type="http://schemas.openxmlformats.org/officeDocument/2006/relationships/image" Target="../media/image129.emf"/><Relationship Id="rId28" Type="http://schemas.openxmlformats.org/officeDocument/2006/relationships/oleObject" Target="../embeddings/oleObject148.bin"/><Relationship Id="rId29" Type="http://schemas.openxmlformats.org/officeDocument/2006/relationships/image" Target="../media/image13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36.bin"/><Relationship Id="rId5" Type="http://schemas.openxmlformats.org/officeDocument/2006/relationships/image" Target="../media/image118.wmf"/><Relationship Id="rId30" Type="http://schemas.openxmlformats.org/officeDocument/2006/relationships/oleObject" Target="../embeddings/oleObject149.bin"/><Relationship Id="rId31" Type="http://schemas.openxmlformats.org/officeDocument/2006/relationships/image" Target="../media/image116.wmf"/><Relationship Id="rId32" Type="http://schemas.openxmlformats.org/officeDocument/2006/relationships/oleObject" Target="../embeddings/oleObject150.bin"/><Relationship Id="rId9" Type="http://schemas.openxmlformats.org/officeDocument/2006/relationships/image" Target="../media/image120.emf"/><Relationship Id="rId6" Type="http://schemas.openxmlformats.org/officeDocument/2006/relationships/oleObject" Target="../embeddings/oleObject137.bin"/><Relationship Id="rId7" Type="http://schemas.openxmlformats.org/officeDocument/2006/relationships/image" Target="../media/image119.wmf"/><Relationship Id="rId8" Type="http://schemas.openxmlformats.org/officeDocument/2006/relationships/oleObject" Target="../embeddings/oleObject138.bin"/><Relationship Id="rId33" Type="http://schemas.openxmlformats.org/officeDocument/2006/relationships/image" Target="../media/image117.wmf"/><Relationship Id="rId34" Type="http://schemas.openxmlformats.org/officeDocument/2006/relationships/oleObject" Target="../embeddings/oleObject151.bin"/><Relationship Id="rId35" Type="http://schemas.openxmlformats.org/officeDocument/2006/relationships/image" Target="../media/image131.wmf"/><Relationship Id="rId36" Type="http://schemas.openxmlformats.org/officeDocument/2006/relationships/oleObject" Target="../embeddings/oleObject152.bin"/><Relationship Id="rId10" Type="http://schemas.openxmlformats.org/officeDocument/2006/relationships/oleObject" Target="../embeddings/oleObject139.bin"/><Relationship Id="rId11" Type="http://schemas.openxmlformats.org/officeDocument/2006/relationships/image" Target="../media/image121.wmf"/><Relationship Id="rId12" Type="http://schemas.openxmlformats.org/officeDocument/2006/relationships/oleObject" Target="../embeddings/oleObject140.bin"/><Relationship Id="rId13" Type="http://schemas.openxmlformats.org/officeDocument/2006/relationships/image" Target="../media/image122.wmf"/><Relationship Id="rId14" Type="http://schemas.openxmlformats.org/officeDocument/2006/relationships/oleObject" Target="../embeddings/oleObject141.bin"/><Relationship Id="rId15" Type="http://schemas.openxmlformats.org/officeDocument/2006/relationships/image" Target="../media/image123.wmf"/><Relationship Id="rId16" Type="http://schemas.openxmlformats.org/officeDocument/2006/relationships/oleObject" Target="../embeddings/oleObject142.bin"/><Relationship Id="rId17" Type="http://schemas.openxmlformats.org/officeDocument/2006/relationships/image" Target="../media/image124.wmf"/><Relationship Id="rId18" Type="http://schemas.openxmlformats.org/officeDocument/2006/relationships/oleObject" Target="../embeddings/oleObject143.bin"/><Relationship Id="rId19" Type="http://schemas.openxmlformats.org/officeDocument/2006/relationships/image" Target="../media/image125.emf"/><Relationship Id="rId37" Type="http://schemas.openxmlformats.org/officeDocument/2006/relationships/image" Target="../media/image132.wmf"/><Relationship Id="rId38" Type="http://schemas.openxmlformats.org/officeDocument/2006/relationships/oleObject" Target="../embeddings/oleObject153.bin"/><Relationship Id="rId39" Type="http://schemas.openxmlformats.org/officeDocument/2006/relationships/image" Target="../media/image133.wmf"/><Relationship Id="rId40" Type="http://schemas.openxmlformats.org/officeDocument/2006/relationships/oleObject" Target="../embeddings/oleObject154.bin"/><Relationship Id="rId41" Type="http://schemas.openxmlformats.org/officeDocument/2006/relationships/image" Target="../media/image134.wmf"/><Relationship Id="rId42" Type="http://schemas.openxmlformats.org/officeDocument/2006/relationships/oleObject" Target="../embeddings/oleObject155.bin"/><Relationship Id="rId43" Type="http://schemas.openxmlformats.org/officeDocument/2006/relationships/image" Target="../media/image135.w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8.emf"/><Relationship Id="rId20" Type="http://schemas.openxmlformats.org/officeDocument/2006/relationships/oleObject" Target="../embeddings/oleObject164.bin"/><Relationship Id="rId21" Type="http://schemas.openxmlformats.org/officeDocument/2006/relationships/image" Target="../media/image144.wmf"/><Relationship Id="rId22" Type="http://schemas.openxmlformats.org/officeDocument/2006/relationships/oleObject" Target="../embeddings/oleObject165.bin"/><Relationship Id="rId23" Type="http://schemas.openxmlformats.org/officeDocument/2006/relationships/image" Target="../media/image145.wmf"/><Relationship Id="rId10" Type="http://schemas.openxmlformats.org/officeDocument/2006/relationships/oleObject" Target="../embeddings/oleObject159.bin"/><Relationship Id="rId11" Type="http://schemas.openxmlformats.org/officeDocument/2006/relationships/image" Target="../media/image139.emf"/><Relationship Id="rId12" Type="http://schemas.openxmlformats.org/officeDocument/2006/relationships/oleObject" Target="../embeddings/oleObject160.bin"/><Relationship Id="rId13" Type="http://schemas.openxmlformats.org/officeDocument/2006/relationships/image" Target="../media/image140.wmf"/><Relationship Id="rId14" Type="http://schemas.openxmlformats.org/officeDocument/2006/relationships/oleObject" Target="../embeddings/oleObject161.bin"/><Relationship Id="rId15" Type="http://schemas.openxmlformats.org/officeDocument/2006/relationships/image" Target="../media/image141.wmf"/><Relationship Id="rId16" Type="http://schemas.openxmlformats.org/officeDocument/2006/relationships/oleObject" Target="../embeddings/oleObject162.bin"/><Relationship Id="rId17" Type="http://schemas.openxmlformats.org/officeDocument/2006/relationships/image" Target="../media/image142.emf"/><Relationship Id="rId18" Type="http://schemas.openxmlformats.org/officeDocument/2006/relationships/oleObject" Target="../embeddings/oleObject163.bin"/><Relationship Id="rId19" Type="http://schemas.openxmlformats.org/officeDocument/2006/relationships/image" Target="../media/image143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56.bin"/><Relationship Id="rId5" Type="http://schemas.openxmlformats.org/officeDocument/2006/relationships/image" Target="../media/image136.emf"/><Relationship Id="rId6" Type="http://schemas.openxmlformats.org/officeDocument/2006/relationships/oleObject" Target="../embeddings/oleObject157.bin"/><Relationship Id="rId7" Type="http://schemas.openxmlformats.org/officeDocument/2006/relationships/image" Target="../media/image137.wmf"/><Relationship Id="rId8" Type="http://schemas.openxmlformats.org/officeDocument/2006/relationships/oleObject" Target="../embeddings/oleObject158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9.wmf"/><Relationship Id="rId12" Type="http://schemas.openxmlformats.org/officeDocument/2006/relationships/image" Target="../media/image150.gif"/><Relationship Id="rId13" Type="http://schemas.openxmlformats.org/officeDocument/2006/relationships/oleObject" Target="../embeddings/oleObject170.bin"/><Relationship Id="rId14" Type="http://schemas.openxmlformats.org/officeDocument/2006/relationships/image" Target="../media/image149.emf"/><Relationship Id="rId15" Type="http://schemas.openxmlformats.org/officeDocument/2006/relationships/oleObject" Target="../embeddings/oleObject171.bin"/><Relationship Id="rId16" Type="http://schemas.openxmlformats.org/officeDocument/2006/relationships/image" Target="../media/image9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66.bin"/><Relationship Id="rId5" Type="http://schemas.openxmlformats.org/officeDocument/2006/relationships/image" Target="../media/image146.emf"/><Relationship Id="rId6" Type="http://schemas.openxmlformats.org/officeDocument/2006/relationships/oleObject" Target="../embeddings/oleObject167.bin"/><Relationship Id="rId7" Type="http://schemas.openxmlformats.org/officeDocument/2006/relationships/image" Target="../media/image147.emf"/><Relationship Id="rId8" Type="http://schemas.openxmlformats.org/officeDocument/2006/relationships/oleObject" Target="../embeddings/oleObject168.bin"/><Relationship Id="rId9" Type="http://schemas.openxmlformats.org/officeDocument/2006/relationships/image" Target="../media/image148.emf"/><Relationship Id="rId10" Type="http://schemas.openxmlformats.org/officeDocument/2006/relationships/oleObject" Target="../embeddings/oleObject169.bin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4.wmf"/><Relationship Id="rId12" Type="http://schemas.openxmlformats.org/officeDocument/2006/relationships/oleObject" Target="../embeddings/oleObject176.bin"/><Relationship Id="rId13" Type="http://schemas.openxmlformats.org/officeDocument/2006/relationships/image" Target="../media/image7.wmf"/><Relationship Id="rId14" Type="http://schemas.openxmlformats.org/officeDocument/2006/relationships/oleObject" Target="../embeddings/oleObject177.bin"/><Relationship Id="rId15" Type="http://schemas.openxmlformats.org/officeDocument/2006/relationships/image" Target="../media/image8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72.bin"/><Relationship Id="rId5" Type="http://schemas.openxmlformats.org/officeDocument/2006/relationships/image" Target="../media/image151.wmf"/><Relationship Id="rId6" Type="http://schemas.openxmlformats.org/officeDocument/2006/relationships/oleObject" Target="../embeddings/oleObject173.bin"/><Relationship Id="rId7" Type="http://schemas.openxmlformats.org/officeDocument/2006/relationships/image" Target="../media/image152.wmf"/><Relationship Id="rId8" Type="http://schemas.openxmlformats.org/officeDocument/2006/relationships/oleObject" Target="../embeddings/oleObject174.bin"/><Relationship Id="rId9" Type="http://schemas.openxmlformats.org/officeDocument/2006/relationships/image" Target="../media/image153.emf"/><Relationship Id="rId10" Type="http://schemas.openxmlformats.org/officeDocument/2006/relationships/oleObject" Target="../embeddings/oleObject175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7.emf"/><Relationship Id="rId20" Type="http://schemas.openxmlformats.org/officeDocument/2006/relationships/image" Target="../media/image161.emf"/><Relationship Id="rId21" Type="http://schemas.openxmlformats.org/officeDocument/2006/relationships/oleObject" Target="../embeddings/oleObject186.bin"/><Relationship Id="rId22" Type="http://schemas.openxmlformats.org/officeDocument/2006/relationships/image" Target="../media/image162.emf"/><Relationship Id="rId10" Type="http://schemas.openxmlformats.org/officeDocument/2006/relationships/oleObject" Target="../embeddings/oleObject181.bin"/><Relationship Id="rId11" Type="http://schemas.openxmlformats.org/officeDocument/2006/relationships/image" Target="../media/image158.emf"/><Relationship Id="rId12" Type="http://schemas.openxmlformats.org/officeDocument/2006/relationships/oleObject" Target="../embeddings/oleObject182.bin"/><Relationship Id="rId13" Type="http://schemas.openxmlformats.org/officeDocument/2006/relationships/image" Target="../media/image159.emf"/><Relationship Id="rId14" Type="http://schemas.openxmlformats.org/officeDocument/2006/relationships/oleObject" Target="../embeddings/oleObject183.bin"/><Relationship Id="rId15" Type="http://schemas.openxmlformats.org/officeDocument/2006/relationships/image" Target="../media/image160.emf"/><Relationship Id="rId16" Type="http://schemas.openxmlformats.org/officeDocument/2006/relationships/oleObject" Target="../embeddings/oleObject184.bin"/><Relationship Id="rId17" Type="http://schemas.openxmlformats.org/officeDocument/2006/relationships/image" Target="../media/image89.wmf"/><Relationship Id="rId18" Type="http://schemas.openxmlformats.org/officeDocument/2006/relationships/image" Target="../media/image163.gif"/><Relationship Id="rId19" Type="http://schemas.openxmlformats.org/officeDocument/2006/relationships/oleObject" Target="../embeddings/oleObject185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78.bin"/><Relationship Id="rId5" Type="http://schemas.openxmlformats.org/officeDocument/2006/relationships/image" Target="../media/image155.emf"/><Relationship Id="rId6" Type="http://schemas.openxmlformats.org/officeDocument/2006/relationships/oleObject" Target="../embeddings/oleObject179.bin"/><Relationship Id="rId7" Type="http://schemas.openxmlformats.org/officeDocument/2006/relationships/image" Target="../media/image156.emf"/><Relationship Id="rId8" Type="http://schemas.openxmlformats.org/officeDocument/2006/relationships/oleObject" Target="../embeddings/oleObject180.bin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95.bin"/><Relationship Id="rId21" Type="http://schemas.openxmlformats.org/officeDocument/2006/relationships/image" Target="../media/image172.emf"/><Relationship Id="rId22" Type="http://schemas.openxmlformats.org/officeDocument/2006/relationships/oleObject" Target="../embeddings/oleObject196.bin"/><Relationship Id="rId23" Type="http://schemas.openxmlformats.org/officeDocument/2006/relationships/image" Target="../media/image173.emf"/><Relationship Id="rId24" Type="http://schemas.openxmlformats.org/officeDocument/2006/relationships/oleObject" Target="../embeddings/oleObject197.bin"/><Relationship Id="rId25" Type="http://schemas.openxmlformats.org/officeDocument/2006/relationships/image" Target="../media/image174.emf"/><Relationship Id="rId26" Type="http://schemas.openxmlformats.org/officeDocument/2006/relationships/oleObject" Target="../embeddings/oleObject198.bin"/><Relationship Id="rId27" Type="http://schemas.openxmlformats.org/officeDocument/2006/relationships/image" Target="../media/image175.wmf"/><Relationship Id="rId28" Type="http://schemas.openxmlformats.org/officeDocument/2006/relationships/oleObject" Target="../embeddings/oleObject199.bin"/><Relationship Id="rId29" Type="http://schemas.openxmlformats.org/officeDocument/2006/relationships/image" Target="../media/image176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87.bin"/><Relationship Id="rId5" Type="http://schemas.openxmlformats.org/officeDocument/2006/relationships/image" Target="../media/image164.emf"/><Relationship Id="rId30" Type="http://schemas.openxmlformats.org/officeDocument/2006/relationships/oleObject" Target="../embeddings/oleObject200.bin"/><Relationship Id="rId31" Type="http://schemas.openxmlformats.org/officeDocument/2006/relationships/image" Target="../media/image177.wmf"/><Relationship Id="rId32" Type="http://schemas.openxmlformats.org/officeDocument/2006/relationships/oleObject" Target="../embeddings/oleObject201.bin"/><Relationship Id="rId9" Type="http://schemas.openxmlformats.org/officeDocument/2006/relationships/image" Target="../media/image166.wmf"/><Relationship Id="rId6" Type="http://schemas.openxmlformats.org/officeDocument/2006/relationships/oleObject" Target="../embeddings/oleObject188.bin"/><Relationship Id="rId7" Type="http://schemas.openxmlformats.org/officeDocument/2006/relationships/image" Target="../media/image165.wmf"/><Relationship Id="rId8" Type="http://schemas.openxmlformats.org/officeDocument/2006/relationships/oleObject" Target="../embeddings/oleObject189.bin"/><Relationship Id="rId33" Type="http://schemas.openxmlformats.org/officeDocument/2006/relationships/image" Target="../media/image178.wmf"/><Relationship Id="rId10" Type="http://schemas.openxmlformats.org/officeDocument/2006/relationships/oleObject" Target="../embeddings/oleObject190.bin"/><Relationship Id="rId11" Type="http://schemas.openxmlformats.org/officeDocument/2006/relationships/image" Target="../media/image167.emf"/><Relationship Id="rId12" Type="http://schemas.openxmlformats.org/officeDocument/2006/relationships/oleObject" Target="../embeddings/oleObject191.bin"/><Relationship Id="rId13" Type="http://schemas.openxmlformats.org/officeDocument/2006/relationships/image" Target="../media/image168.emf"/><Relationship Id="rId14" Type="http://schemas.openxmlformats.org/officeDocument/2006/relationships/oleObject" Target="../embeddings/oleObject192.bin"/><Relationship Id="rId15" Type="http://schemas.openxmlformats.org/officeDocument/2006/relationships/image" Target="../media/image169.emf"/><Relationship Id="rId16" Type="http://schemas.openxmlformats.org/officeDocument/2006/relationships/oleObject" Target="../embeddings/oleObject193.bin"/><Relationship Id="rId17" Type="http://schemas.openxmlformats.org/officeDocument/2006/relationships/image" Target="../media/image170.wmf"/><Relationship Id="rId18" Type="http://schemas.openxmlformats.org/officeDocument/2006/relationships/oleObject" Target="../embeddings/oleObject194.bin"/><Relationship Id="rId19" Type="http://schemas.openxmlformats.org/officeDocument/2006/relationships/image" Target="../media/image17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4.bin"/><Relationship Id="rId12" Type="http://schemas.openxmlformats.org/officeDocument/2006/relationships/image" Target="../media/image9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80.png"/><Relationship Id="rId5" Type="http://schemas.openxmlformats.org/officeDocument/2006/relationships/oleObject" Target="../embeddings/oleObject202.bin"/><Relationship Id="rId6" Type="http://schemas.openxmlformats.org/officeDocument/2006/relationships/image" Target="../media/image91.wmf"/><Relationship Id="rId7" Type="http://schemas.openxmlformats.org/officeDocument/2006/relationships/image" Target="../media/image181.png"/><Relationship Id="rId8" Type="http://schemas.openxmlformats.org/officeDocument/2006/relationships/image" Target="../media/image182.png"/><Relationship Id="rId9" Type="http://schemas.openxmlformats.org/officeDocument/2006/relationships/oleObject" Target="../embeddings/oleObject203.bin"/><Relationship Id="rId10" Type="http://schemas.openxmlformats.org/officeDocument/2006/relationships/image" Target="../media/image179.e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6.bin"/><Relationship Id="rId20" Type="http://schemas.openxmlformats.org/officeDocument/2006/relationships/oleObject" Target="../embeddings/oleObject211.bin"/><Relationship Id="rId21" Type="http://schemas.openxmlformats.org/officeDocument/2006/relationships/image" Target="../media/image188.wmf"/><Relationship Id="rId22" Type="http://schemas.openxmlformats.org/officeDocument/2006/relationships/oleObject" Target="../embeddings/oleObject212.bin"/><Relationship Id="rId23" Type="http://schemas.openxmlformats.org/officeDocument/2006/relationships/image" Target="../media/image189.wmf"/><Relationship Id="rId10" Type="http://schemas.openxmlformats.org/officeDocument/2006/relationships/image" Target="../media/image184.wmf"/><Relationship Id="rId11" Type="http://schemas.openxmlformats.org/officeDocument/2006/relationships/oleObject" Target="../embeddings/oleObject207.bin"/><Relationship Id="rId12" Type="http://schemas.openxmlformats.org/officeDocument/2006/relationships/image" Target="../media/image179.emf"/><Relationship Id="rId13" Type="http://schemas.openxmlformats.org/officeDocument/2006/relationships/oleObject" Target="../embeddings/oleObject208.bin"/><Relationship Id="rId14" Type="http://schemas.openxmlformats.org/officeDocument/2006/relationships/image" Target="../media/image185.emf"/><Relationship Id="rId15" Type="http://schemas.openxmlformats.org/officeDocument/2006/relationships/oleObject" Target="../embeddings/oleObject209.bin"/><Relationship Id="rId16" Type="http://schemas.openxmlformats.org/officeDocument/2006/relationships/image" Target="../media/image186.emf"/><Relationship Id="rId17" Type="http://schemas.openxmlformats.org/officeDocument/2006/relationships/image" Target="../media/image193.png"/><Relationship Id="rId18" Type="http://schemas.openxmlformats.org/officeDocument/2006/relationships/oleObject" Target="../embeddings/oleObject210.bin"/><Relationship Id="rId19" Type="http://schemas.openxmlformats.org/officeDocument/2006/relationships/image" Target="../media/image187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90.png"/><Relationship Id="rId5" Type="http://schemas.openxmlformats.org/officeDocument/2006/relationships/oleObject" Target="../embeddings/oleObject205.bin"/><Relationship Id="rId6" Type="http://schemas.openxmlformats.org/officeDocument/2006/relationships/image" Target="../media/image183.wmf"/><Relationship Id="rId7" Type="http://schemas.openxmlformats.org/officeDocument/2006/relationships/image" Target="../media/image191.png"/><Relationship Id="rId8" Type="http://schemas.openxmlformats.org/officeDocument/2006/relationships/image" Target="../media/image19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7.bin"/><Relationship Id="rId12" Type="http://schemas.openxmlformats.org/officeDocument/2006/relationships/image" Target="../media/image197.emf"/><Relationship Id="rId13" Type="http://schemas.openxmlformats.org/officeDocument/2006/relationships/oleObject" Target="../embeddings/oleObject218.bin"/><Relationship Id="rId14" Type="http://schemas.openxmlformats.org/officeDocument/2006/relationships/image" Target="../media/image19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13.bin"/><Relationship Id="rId4" Type="http://schemas.openxmlformats.org/officeDocument/2006/relationships/image" Target="../media/image194.emf"/><Relationship Id="rId5" Type="http://schemas.openxmlformats.org/officeDocument/2006/relationships/oleObject" Target="../embeddings/oleObject214.bin"/><Relationship Id="rId6" Type="http://schemas.openxmlformats.org/officeDocument/2006/relationships/image" Target="../media/image120.emf"/><Relationship Id="rId7" Type="http://schemas.openxmlformats.org/officeDocument/2006/relationships/oleObject" Target="../embeddings/oleObject215.bin"/><Relationship Id="rId8" Type="http://schemas.openxmlformats.org/officeDocument/2006/relationships/image" Target="../media/image195.emf"/><Relationship Id="rId9" Type="http://schemas.openxmlformats.org/officeDocument/2006/relationships/oleObject" Target="../embeddings/oleObject216.bin"/><Relationship Id="rId10" Type="http://schemas.openxmlformats.org/officeDocument/2006/relationships/image" Target="../media/image19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9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220.bin"/><Relationship Id="rId6" Type="http://schemas.openxmlformats.org/officeDocument/2006/relationships/image" Target="../media/image18.wmf"/><Relationship Id="rId7" Type="http://schemas.openxmlformats.org/officeDocument/2006/relationships/image" Target="../media/image26.png"/><Relationship Id="rId8" Type="http://schemas.openxmlformats.org/officeDocument/2006/relationships/oleObject" Target="../embeddings/oleObject221.bin"/><Relationship Id="rId9" Type="http://schemas.openxmlformats.org/officeDocument/2006/relationships/image" Target="../media/image199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5.bin"/><Relationship Id="rId20" Type="http://schemas.openxmlformats.org/officeDocument/2006/relationships/oleObject" Target="../embeddings/oleObject231.bin"/><Relationship Id="rId21" Type="http://schemas.openxmlformats.org/officeDocument/2006/relationships/image" Target="../media/image208.wmf"/><Relationship Id="rId22" Type="http://schemas.openxmlformats.org/officeDocument/2006/relationships/oleObject" Target="../embeddings/oleObject232.bin"/><Relationship Id="rId23" Type="http://schemas.openxmlformats.org/officeDocument/2006/relationships/image" Target="../media/image209.emf"/><Relationship Id="rId24" Type="http://schemas.openxmlformats.org/officeDocument/2006/relationships/oleObject" Target="../embeddings/oleObject233.bin"/><Relationship Id="rId25" Type="http://schemas.openxmlformats.org/officeDocument/2006/relationships/image" Target="../media/image210.wmf"/><Relationship Id="rId26" Type="http://schemas.openxmlformats.org/officeDocument/2006/relationships/oleObject" Target="../embeddings/oleObject234.bin"/><Relationship Id="rId27" Type="http://schemas.openxmlformats.org/officeDocument/2006/relationships/image" Target="../media/image211.emf"/><Relationship Id="rId10" Type="http://schemas.openxmlformats.org/officeDocument/2006/relationships/image" Target="../media/image203.wmf"/><Relationship Id="rId11" Type="http://schemas.openxmlformats.org/officeDocument/2006/relationships/oleObject" Target="../embeddings/oleObject226.bin"/><Relationship Id="rId12" Type="http://schemas.openxmlformats.org/officeDocument/2006/relationships/image" Target="../media/image204.wmf"/><Relationship Id="rId13" Type="http://schemas.openxmlformats.org/officeDocument/2006/relationships/oleObject" Target="../embeddings/oleObject227.bin"/><Relationship Id="rId14" Type="http://schemas.openxmlformats.org/officeDocument/2006/relationships/image" Target="../media/image205.wmf"/><Relationship Id="rId15" Type="http://schemas.openxmlformats.org/officeDocument/2006/relationships/oleObject" Target="../embeddings/oleObject228.bin"/><Relationship Id="rId16" Type="http://schemas.openxmlformats.org/officeDocument/2006/relationships/image" Target="../media/image206.wmf"/><Relationship Id="rId17" Type="http://schemas.openxmlformats.org/officeDocument/2006/relationships/oleObject" Target="../embeddings/oleObject229.bin"/><Relationship Id="rId18" Type="http://schemas.openxmlformats.org/officeDocument/2006/relationships/image" Target="../media/image207.wmf"/><Relationship Id="rId19" Type="http://schemas.openxmlformats.org/officeDocument/2006/relationships/oleObject" Target="../embeddings/oleObject230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22.bin"/><Relationship Id="rId4" Type="http://schemas.openxmlformats.org/officeDocument/2006/relationships/image" Target="../media/image200.wmf"/><Relationship Id="rId5" Type="http://schemas.openxmlformats.org/officeDocument/2006/relationships/oleObject" Target="../embeddings/oleObject223.bin"/><Relationship Id="rId6" Type="http://schemas.openxmlformats.org/officeDocument/2006/relationships/image" Target="../media/image201.wmf"/><Relationship Id="rId7" Type="http://schemas.openxmlformats.org/officeDocument/2006/relationships/oleObject" Target="../embeddings/oleObject224.bin"/><Relationship Id="rId8" Type="http://schemas.openxmlformats.org/officeDocument/2006/relationships/image" Target="../media/image202.wmf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5.emf"/><Relationship Id="rId12" Type="http://schemas.openxmlformats.org/officeDocument/2006/relationships/oleObject" Target="../embeddings/oleObject239.bin"/><Relationship Id="rId13" Type="http://schemas.openxmlformats.org/officeDocument/2006/relationships/image" Target="../media/image216.emf"/><Relationship Id="rId14" Type="http://schemas.openxmlformats.org/officeDocument/2006/relationships/image" Target="../media/image220.png"/><Relationship Id="rId15" Type="http://schemas.openxmlformats.org/officeDocument/2006/relationships/oleObject" Target="../embeddings/oleObject240.bin"/><Relationship Id="rId16" Type="http://schemas.openxmlformats.org/officeDocument/2006/relationships/image" Target="../media/image217.emf"/><Relationship Id="rId17" Type="http://schemas.openxmlformats.org/officeDocument/2006/relationships/oleObject" Target="../embeddings/oleObject241.bin"/><Relationship Id="rId18" Type="http://schemas.openxmlformats.org/officeDocument/2006/relationships/image" Target="../media/image218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35.bin"/><Relationship Id="rId4" Type="http://schemas.openxmlformats.org/officeDocument/2006/relationships/image" Target="../media/image212.emf"/><Relationship Id="rId5" Type="http://schemas.openxmlformats.org/officeDocument/2006/relationships/oleObject" Target="../embeddings/oleObject236.bin"/><Relationship Id="rId6" Type="http://schemas.openxmlformats.org/officeDocument/2006/relationships/image" Target="../media/image213.emf"/><Relationship Id="rId7" Type="http://schemas.openxmlformats.org/officeDocument/2006/relationships/oleObject" Target="../embeddings/oleObject237.bin"/><Relationship Id="rId8" Type="http://schemas.openxmlformats.org/officeDocument/2006/relationships/image" Target="../media/image214.emf"/><Relationship Id="rId9" Type="http://schemas.openxmlformats.org/officeDocument/2006/relationships/image" Target="../media/image219.gif"/><Relationship Id="rId10" Type="http://schemas.openxmlformats.org/officeDocument/2006/relationships/oleObject" Target="../embeddings/oleObject238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3.wmf"/><Relationship Id="rId20" Type="http://schemas.openxmlformats.org/officeDocument/2006/relationships/oleObject" Target="../embeddings/oleObject250.bin"/><Relationship Id="rId21" Type="http://schemas.openxmlformats.org/officeDocument/2006/relationships/image" Target="../media/image229.wmf"/><Relationship Id="rId22" Type="http://schemas.openxmlformats.org/officeDocument/2006/relationships/oleObject" Target="../embeddings/oleObject251.bin"/><Relationship Id="rId23" Type="http://schemas.openxmlformats.org/officeDocument/2006/relationships/image" Target="../media/image230.emf"/><Relationship Id="rId24" Type="http://schemas.openxmlformats.org/officeDocument/2006/relationships/oleObject" Target="../embeddings/oleObject252.bin"/><Relationship Id="rId25" Type="http://schemas.openxmlformats.org/officeDocument/2006/relationships/image" Target="../media/image231.emf"/><Relationship Id="rId26" Type="http://schemas.openxmlformats.org/officeDocument/2006/relationships/oleObject" Target="../embeddings/oleObject253.bin"/><Relationship Id="rId27" Type="http://schemas.openxmlformats.org/officeDocument/2006/relationships/image" Target="../media/image232.emf"/><Relationship Id="rId28" Type="http://schemas.openxmlformats.org/officeDocument/2006/relationships/oleObject" Target="../embeddings/oleObject254.bin"/><Relationship Id="rId29" Type="http://schemas.openxmlformats.org/officeDocument/2006/relationships/image" Target="../media/image233.wmf"/><Relationship Id="rId30" Type="http://schemas.openxmlformats.org/officeDocument/2006/relationships/oleObject" Target="../embeddings/oleObject255.bin"/><Relationship Id="rId31" Type="http://schemas.openxmlformats.org/officeDocument/2006/relationships/image" Target="../media/image234.emf"/><Relationship Id="rId10" Type="http://schemas.openxmlformats.org/officeDocument/2006/relationships/oleObject" Target="../embeddings/oleObject245.bin"/><Relationship Id="rId11" Type="http://schemas.openxmlformats.org/officeDocument/2006/relationships/image" Target="../media/image224.wmf"/><Relationship Id="rId12" Type="http://schemas.openxmlformats.org/officeDocument/2006/relationships/oleObject" Target="../embeddings/oleObject246.bin"/><Relationship Id="rId13" Type="http://schemas.openxmlformats.org/officeDocument/2006/relationships/image" Target="../media/image225.wmf"/><Relationship Id="rId14" Type="http://schemas.openxmlformats.org/officeDocument/2006/relationships/oleObject" Target="../embeddings/oleObject247.bin"/><Relationship Id="rId15" Type="http://schemas.openxmlformats.org/officeDocument/2006/relationships/image" Target="../media/image226.emf"/><Relationship Id="rId16" Type="http://schemas.openxmlformats.org/officeDocument/2006/relationships/oleObject" Target="../embeddings/oleObject248.bin"/><Relationship Id="rId17" Type="http://schemas.openxmlformats.org/officeDocument/2006/relationships/image" Target="../media/image227.wmf"/><Relationship Id="rId18" Type="http://schemas.openxmlformats.org/officeDocument/2006/relationships/oleObject" Target="../embeddings/oleObject249.bin"/><Relationship Id="rId19" Type="http://schemas.openxmlformats.org/officeDocument/2006/relationships/image" Target="../media/image228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42.bin"/><Relationship Id="rId5" Type="http://schemas.openxmlformats.org/officeDocument/2006/relationships/image" Target="../media/image221.emf"/><Relationship Id="rId6" Type="http://schemas.openxmlformats.org/officeDocument/2006/relationships/oleObject" Target="../embeddings/oleObject243.bin"/><Relationship Id="rId7" Type="http://schemas.openxmlformats.org/officeDocument/2006/relationships/image" Target="../media/image222.wmf"/><Relationship Id="rId8" Type="http://schemas.openxmlformats.org/officeDocument/2006/relationships/oleObject" Target="../embeddings/oleObject244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9.bin"/><Relationship Id="rId20" Type="http://schemas.openxmlformats.org/officeDocument/2006/relationships/image" Target="../media/image243.emf"/><Relationship Id="rId21" Type="http://schemas.openxmlformats.org/officeDocument/2006/relationships/oleObject" Target="../embeddings/oleObject265.bin"/><Relationship Id="rId22" Type="http://schemas.openxmlformats.org/officeDocument/2006/relationships/image" Target="../media/image244.wmf"/><Relationship Id="rId23" Type="http://schemas.openxmlformats.org/officeDocument/2006/relationships/oleObject" Target="../embeddings/oleObject266.bin"/><Relationship Id="rId24" Type="http://schemas.openxmlformats.org/officeDocument/2006/relationships/image" Target="../media/image245.wmf"/><Relationship Id="rId25" Type="http://schemas.openxmlformats.org/officeDocument/2006/relationships/oleObject" Target="../embeddings/oleObject267.bin"/><Relationship Id="rId26" Type="http://schemas.openxmlformats.org/officeDocument/2006/relationships/image" Target="../media/image246.wmf"/><Relationship Id="rId10" Type="http://schemas.openxmlformats.org/officeDocument/2006/relationships/image" Target="../media/image238.emf"/><Relationship Id="rId11" Type="http://schemas.openxmlformats.org/officeDocument/2006/relationships/oleObject" Target="../embeddings/oleObject260.bin"/><Relationship Id="rId12" Type="http://schemas.openxmlformats.org/officeDocument/2006/relationships/image" Target="../media/image239.emf"/><Relationship Id="rId13" Type="http://schemas.openxmlformats.org/officeDocument/2006/relationships/oleObject" Target="../embeddings/oleObject261.bin"/><Relationship Id="rId14" Type="http://schemas.openxmlformats.org/officeDocument/2006/relationships/image" Target="../media/image240.emf"/><Relationship Id="rId15" Type="http://schemas.openxmlformats.org/officeDocument/2006/relationships/oleObject" Target="../embeddings/oleObject262.bin"/><Relationship Id="rId16" Type="http://schemas.openxmlformats.org/officeDocument/2006/relationships/image" Target="../media/image241.wmf"/><Relationship Id="rId17" Type="http://schemas.openxmlformats.org/officeDocument/2006/relationships/oleObject" Target="../embeddings/oleObject263.bin"/><Relationship Id="rId18" Type="http://schemas.openxmlformats.org/officeDocument/2006/relationships/image" Target="../media/image242.wmf"/><Relationship Id="rId19" Type="http://schemas.openxmlformats.org/officeDocument/2006/relationships/oleObject" Target="../embeddings/oleObject264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56.bin"/><Relationship Id="rId4" Type="http://schemas.openxmlformats.org/officeDocument/2006/relationships/image" Target="../media/image235.emf"/><Relationship Id="rId5" Type="http://schemas.openxmlformats.org/officeDocument/2006/relationships/oleObject" Target="../embeddings/oleObject257.bin"/><Relationship Id="rId6" Type="http://schemas.openxmlformats.org/officeDocument/2006/relationships/image" Target="../media/image236.emf"/><Relationship Id="rId7" Type="http://schemas.openxmlformats.org/officeDocument/2006/relationships/oleObject" Target="../embeddings/oleObject258.bin"/><Relationship Id="rId8" Type="http://schemas.openxmlformats.org/officeDocument/2006/relationships/image" Target="../media/image23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1.bin"/><Relationship Id="rId20" Type="http://schemas.openxmlformats.org/officeDocument/2006/relationships/oleObject" Target="../embeddings/oleObject277.bin"/><Relationship Id="rId21" Type="http://schemas.openxmlformats.org/officeDocument/2006/relationships/image" Target="../media/image255.emf"/><Relationship Id="rId22" Type="http://schemas.openxmlformats.org/officeDocument/2006/relationships/oleObject" Target="../embeddings/oleObject278.bin"/><Relationship Id="rId23" Type="http://schemas.openxmlformats.org/officeDocument/2006/relationships/image" Target="../media/image256.wmf"/><Relationship Id="rId10" Type="http://schemas.openxmlformats.org/officeDocument/2006/relationships/image" Target="../media/image250.wmf"/><Relationship Id="rId11" Type="http://schemas.openxmlformats.org/officeDocument/2006/relationships/oleObject" Target="../embeddings/oleObject272.bin"/><Relationship Id="rId12" Type="http://schemas.openxmlformats.org/officeDocument/2006/relationships/oleObject" Target="../embeddings/oleObject273.bin"/><Relationship Id="rId13" Type="http://schemas.openxmlformats.org/officeDocument/2006/relationships/image" Target="../media/image251.emf"/><Relationship Id="rId14" Type="http://schemas.openxmlformats.org/officeDocument/2006/relationships/oleObject" Target="../embeddings/oleObject274.bin"/><Relationship Id="rId15" Type="http://schemas.openxmlformats.org/officeDocument/2006/relationships/image" Target="../media/image252.wmf"/><Relationship Id="rId16" Type="http://schemas.openxmlformats.org/officeDocument/2006/relationships/oleObject" Target="../embeddings/oleObject275.bin"/><Relationship Id="rId17" Type="http://schemas.openxmlformats.org/officeDocument/2006/relationships/image" Target="../media/image253.emf"/><Relationship Id="rId18" Type="http://schemas.openxmlformats.org/officeDocument/2006/relationships/oleObject" Target="../embeddings/oleObject276.bin"/><Relationship Id="rId19" Type="http://schemas.openxmlformats.org/officeDocument/2006/relationships/image" Target="../media/image254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68.bin"/><Relationship Id="rId4" Type="http://schemas.openxmlformats.org/officeDocument/2006/relationships/image" Target="../media/image247.wmf"/><Relationship Id="rId5" Type="http://schemas.openxmlformats.org/officeDocument/2006/relationships/oleObject" Target="../embeddings/oleObject269.bin"/><Relationship Id="rId6" Type="http://schemas.openxmlformats.org/officeDocument/2006/relationships/image" Target="../media/image248.emf"/><Relationship Id="rId7" Type="http://schemas.openxmlformats.org/officeDocument/2006/relationships/oleObject" Target="../embeddings/oleObject270.bin"/><Relationship Id="rId8" Type="http://schemas.openxmlformats.org/officeDocument/2006/relationships/image" Target="../media/image249.e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3.bin"/><Relationship Id="rId12" Type="http://schemas.openxmlformats.org/officeDocument/2006/relationships/image" Target="../media/image259.wmf"/><Relationship Id="rId13" Type="http://schemas.openxmlformats.org/officeDocument/2006/relationships/oleObject" Target="../embeddings/oleObject284.bin"/><Relationship Id="rId14" Type="http://schemas.openxmlformats.org/officeDocument/2006/relationships/image" Target="../media/image260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79.bin"/><Relationship Id="rId4" Type="http://schemas.openxmlformats.org/officeDocument/2006/relationships/image" Target="../media/image257.emf"/><Relationship Id="rId5" Type="http://schemas.openxmlformats.org/officeDocument/2006/relationships/oleObject" Target="../embeddings/oleObject280.bin"/><Relationship Id="rId6" Type="http://schemas.openxmlformats.org/officeDocument/2006/relationships/image" Target="../media/image237.wmf"/><Relationship Id="rId7" Type="http://schemas.openxmlformats.org/officeDocument/2006/relationships/oleObject" Target="../embeddings/oleObject281.bin"/><Relationship Id="rId8" Type="http://schemas.openxmlformats.org/officeDocument/2006/relationships/image" Target="../media/image258.emf"/><Relationship Id="rId9" Type="http://schemas.openxmlformats.org/officeDocument/2006/relationships/oleObject" Target="../embeddings/oleObject282.bin"/><Relationship Id="rId10" Type="http://schemas.openxmlformats.org/officeDocument/2006/relationships/image" Target="../media/image25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5.bin"/><Relationship Id="rId4" Type="http://schemas.openxmlformats.org/officeDocument/2006/relationships/image" Target="../media/image261.wmf"/><Relationship Id="rId5" Type="http://schemas.openxmlformats.org/officeDocument/2006/relationships/oleObject" Target="../embeddings/oleObject286.bin"/><Relationship Id="rId6" Type="http://schemas.openxmlformats.org/officeDocument/2006/relationships/image" Target="../media/image262.wmf"/><Relationship Id="rId7" Type="http://schemas.openxmlformats.org/officeDocument/2006/relationships/oleObject" Target="../embeddings/oleObject287.bin"/><Relationship Id="rId8" Type="http://schemas.openxmlformats.org/officeDocument/2006/relationships/image" Target="../media/image263.wmf"/><Relationship Id="rId9" Type="http://schemas.openxmlformats.org/officeDocument/2006/relationships/image" Target="../media/image219.gif"/><Relationship Id="rId10" Type="http://schemas.openxmlformats.org/officeDocument/2006/relationships/image" Target="../media/image220.pn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1.bin"/><Relationship Id="rId20" Type="http://schemas.openxmlformats.org/officeDocument/2006/relationships/image" Target="../media/image269.emf"/><Relationship Id="rId21" Type="http://schemas.openxmlformats.org/officeDocument/2006/relationships/oleObject" Target="../embeddings/oleObject297.bin"/><Relationship Id="rId22" Type="http://schemas.openxmlformats.org/officeDocument/2006/relationships/image" Target="../media/image270.wmf"/><Relationship Id="rId23" Type="http://schemas.openxmlformats.org/officeDocument/2006/relationships/oleObject" Target="../embeddings/oleObject298.bin"/><Relationship Id="rId24" Type="http://schemas.openxmlformats.org/officeDocument/2006/relationships/image" Target="../media/image271.emf"/><Relationship Id="rId25" Type="http://schemas.openxmlformats.org/officeDocument/2006/relationships/oleObject" Target="../embeddings/oleObject299.bin"/><Relationship Id="rId10" Type="http://schemas.openxmlformats.org/officeDocument/2006/relationships/image" Target="../media/image237.wmf"/><Relationship Id="rId11" Type="http://schemas.openxmlformats.org/officeDocument/2006/relationships/oleObject" Target="../embeddings/oleObject292.bin"/><Relationship Id="rId12" Type="http://schemas.openxmlformats.org/officeDocument/2006/relationships/image" Target="../media/image244.wmf"/><Relationship Id="rId13" Type="http://schemas.openxmlformats.org/officeDocument/2006/relationships/oleObject" Target="../embeddings/oleObject293.bin"/><Relationship Id="rId14" Type="http://schemas.openxmlformats.org/officeDocument/2006/relationships/image" Target="../media/image267.wmf"/><Relationship Id="rId15" Type="http://schemas.openxmlformats.org/officeDocument/2006/relationships/oleObject" Target="../embeddings/oleObject294.bin"/><Relationship Id="rId16" Type="http://schemas.openxmlformats.org/officeDocument/2006/relationships/image" Target="../media/image246.wmf"/><Relationship Id="rId17" Type="http://schemas.openxmlformats.org/officeDocument/2006/relationships/oleObject" Target="../embeddings/oleObject295.bin"/><Relationship Id="rId18" Type="http://schemas.openxmlformats.org/officeDocument/2006/relationships/image" Target="../media/image268.wmf"/><Relationship Id="rId19" Type="http://schemas.openxmlformats.org/officeDocument/2006/relationships/oleObject" Target="../embeddings/oleObject296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88.bin"/><Relationship Id="rId4" Type="http://schemas.openxmlformats.org/officeDocument/2006/relationships/image" Target="../media/image264.emf"/><Relationship Id="rId5" Type="http://schemas.openxmlformats.org/officeDocument/2006/relationships/oleObject" Target="../embeddings/oleObject289.bin"/><Relationship Id="rId6" Type="http://schemas.openxmlformats.org/officeDocument/2006/relationships/image" Target="../media/image265.wmf"/><Relationship Id="rId7" Type="http://schemas.openxmlformats.org/officeDocument/2006/relationships/oleObject" Target="../embeddings/oleObject290.bin"/><Relationship Id="rId8" Type="http://schemas.openxmlformats.org/officeDocument/2006/relationships/image" Target="../media/image26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4" Type="http://schemas.openxmlformats.org/officeDocument/2006/relationships/oleObject" Target="../embeddings/oleObject300.bin"/><Relationship Id="rId5" Type="http://schemas.openxmlformats.org/officeDocument/2006/relationships/image" Target="../media/image272.emf"/><Relationship Id="rId6" Type="http://schemas.openxmlformats.org/officeDocument/2006/relationships/oleObject" Target="../embeddings/oleObject301.bin"/><Relationship Id="rId7" Type="http://schemas.openxmlformats.org/officeDocument/2006/relationships/image" Target="../media/image273.emf"/><Relationship Id="rId8" Type="http://schemas.openxmlformats.org/officeDocument/2006/relationships/image" Target="../media/image275.png"/><Relationship Id="rId9" Type="http://schemas.openxmlformats.org/officeDocument/2006/relationships/image" Target="../media/image276.png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0.wmf"/><Relationship Id="rId22" Type="http://schemas.openxmlformats.org/officeDocument/2006/relationships/oleObject" Target="../embeddings/oleObject11.bin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2.png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3" Type="http://schemas.openxmlformats.org/officeDocument/2006/relationships/oleObject" Target="../embeddings/oleObject6.bin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8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4.bin"/><Relationship Id="rId21" Type="http://schemas.openxmlformats.org/officeDocument/2006/relationships/image" Target="../media/image22.wmf"/><Relationship Id="rId22" Type="http://schemas.openxmlformats.org/officeDocument/2006/relationships/oleObject" Target="../embeddings/oleObject25.bin"/><Relationship Id="rId23" Type="http://schemas.openxmlformats.org/officeDocument/2006/relationships/image" Target="../media/image23.wmf"/><Relationship Id="rId24" Type="http://schemas.openxmlformats.org/officeDocument/2006/relationships/oleObject" Target="../embeddings/oleObject26.bin"/><Relationship Id="rId25" Type="http://schemas.openxmlformats.org/officeDocument/2006/relationships/oleObject" Target="../embeddings/oleObject27.bin"/><Relationship Id="rId26" Type="http://schemas.openxmlformats.org/officeDocument/2006/relationships/oleObject" Target="../embeddings/oleObject28.bin"/><Relationship Id="rId27" Type="http://schemas.openxmlformats.org/officeDocument/2006/relationships/oleObject" Target="../embeddings/oleObject29.bin"/><Relationship Id="rId28" Type="http://schemas.openxmlformats.org/officeDocument/2006/relationships/image" Target="../media/image7.wmf"/><Relationship Id="rId29" Type="http://schemas.openxmlformats.org/officeDocument/2006/relationships/oleObject" Target="../embeddings/oleObject3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5.wmf"/><Relationship Id="rId30" Type="http://schemas.openxmlformats.org/officeDocument/2006/relationships/image" Target="../media/image8.wmf"/><Relationship Id="rId31" Type="http://schemas.openxmlformats.org/officeDocument/2006/relationships/oleObject" Target="../embeddings/oleObject31.bin"/><Relationship Id="rId32" Type="http://schemas.openxmlformats.org/officeDocument/2006/relationships/image" Target="../media/image24.emf"/><Relationship Id="rId9" Type="http://schemas.openxmlformats.org/officeDocument/2006/relationships/oleObject" Target="../embeddings/oleObject18.bin"/><Relationship Id="rId6" Type="http://schemas.openxmlformats.org/officeDocument/2006/relationships/image" Target="../media/image26.png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6.wmf"/><Relationship Id="rId33" Type="http://schemas.openxmlformats.org/officeDocument/2006/relationships/oleObject" Target="../embeddings/oleObject32.bin"/><Relationship Id="rId34" Type="http://schemas.openxmlformats.org/officeDocument/2006/relationships/image" Target="../media/image25.wmf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12" Type="http://schemas.openxmlformats.org/officeDocument/2006/relationships/image" Target="../media/image18.wmf"/><Relationship Id="rId13" Type="http://schemas.openxmlformats.org/officeDocument/2006/relationships/oleObject" Target="../embeddings/oleObject20.bin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19.wmf"/><Relationship Id="rId16" Type="http://schemas.openxmlformats.org/officeDocument/2006/relationships/oleObject" Target="../embeddings/oleObject22.bin"/><Relationship Id="rId17" Type="http://schemas.openxmlformats.org/officeDocument/2006/relationships/image" Target="../media/image20.wmf"/><Relationship Id="rId18" Type="http://schemas.openxmlformats.org/officeDocument/2006/relationships/oleObject" Target="../embeddings/oleObject23.bin"/><Relationship Id="rId19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4" Type="http://schemas.openxmlformats.org/officeDocument/2006/relationships/oleObject" Target="../embeddings/oleObject38.bin"/><Relationship Id="rId15" Type="http://schemas.openxmlformats.org/officeDocument/2006/relationships/image" Target="../media/image32.wmf"/><Relationship Id="rId16" Type="http://schemas.openxmlformats.org/officeDocument/2006/relationships/oleObject" Target="../embeddings/oleObject39.bin"/><Relationship Id="rId17" Type="http://schemas.openxmlformats.org/officeDocument/2006/relationships/image" Target="../media/image33.wmf"/><Relationship Id="rId18" Type="http://schemas.openxmlformats.org/officeDocument/2006/relationships/oleObject" Target="../embeddings/oleObject40.bin"/><Relationship Id="rId19" Type="http://schemas.openxmlformats.org/officeDocument/2006/relationships/image" Target="../media/image34.wmf"/><Relationship Id="rId50" Type="http://schemas.openxmlformats.org/officeDocument/2006/relationships/oleObject" Target="../embeddings/oleObject56.bin"/><Relationship Id="rId51" Type="http://schemas.openxmlformats.org/officeDocument/2006/relationships/image" Target="../media/image50.wmf"/><Relationship Id="rId52" Type="http://schemas.openxmlformats.org/officeDocument/2006/relationships/oleObject" Target="../embeddings/oleObject57.bin"/><Relationship Id="rId53" Type="http://schemas.openxmlformats.org/officeDocument/2006/relationships/image" Target="../media/image51.wmf"/><Relationship Id="rId40" Type="http://schemas.openxmlformats.org/officeDocument/2006/relationships/oleObject" Target="../embeddings/oleObject51.bin"/><Relationship Id="rId41" Type="http://schemas.openxmlformats.org/officeDocument/2006/relationships/image" Target="../media/image45.wmf"/><Relationship Id="rId42" Type="http://schemas.openxmlformats.org/officeDocument/2006/relationships/oleObject" Target="../embeddings/oleObject52.bin"/><Relationship Id="rId43" Type="http://schemas.openxmlformats.org/officeDocument/2006/relationships/image" Target="../media/image46.wmf"/><Relationship Id="rId44" Type="http://schemas.openxmlformats.org/officeDocument/2006/relationships/oleObject" Target="../embeddings/oleObject53.bin"/><Relationship Id="rId45" Type="http://schemas.openxmlformats.org/officeDocument/2006/relationships/image" Target="../media/image47.wmf"/><Relationship Id="rId46" Type="http://schemas.openxmlformats.org/officeDocument/2006/relationships/oleObject" Target="../embeddings/oleObject54.bin"/><Relationship Id="rId47" Type="http://schemas.openxmlformats.org/officeDocument/2006/relationships/image" Target="../media/image48.wmf"/><Relationship Id="rId48" Type="http://schemas.openxmlformats.org/officeDocument/2006/relationships/oleObject" Target="../embeddings/oleObject55.bin"/><Relationship Id="rId49" Type="http://schemas.openxmlformats.org/officeDocument/2006/relationships/image" Target="../media/image4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29.wmf"/><Relationship Id="rId30" Type="http://schemas.openxmlformats.org/officeDocument/2006/relationships/oleObject" Target="../embeddings/oleObject46.bin"/><Relationship Id="rId31" Type="http://schemas.openxmlformats.org/officeDocument/2006/relationships/image" Target="../media/image40.wmf"/><Relationship Id="rId32" Type="http://schemas.openxmlformats.org/officeDocument/2006/relationships/oleObject" Target="../embeddings/oleObject47.bin"/><Relationship Id="rId33" Type="http://schemas.openxmlformats.org/officeDocument/2006/relationships/image" Target="../media/image41.wmf"/><Relationship Id="rId34" Type="http://schemas.openxmlformats.org/officeDocument/2006/relationships/oleObject" Target="../embeddings/oleObject48.bin"/><Relationship Id="rId35" Type="http://schemas.openxmlformats.org/officeDocument/2006/relationships/image" Target="../media/image42.wmf"/><Relationship Id="rId36" Type="http://schemas.openxmlformats.org/officeDocument/2006/relationships/oleObject" Target="../embeddings/oleObject49.bin"/><Relationship Id="rId37" Type="http://schemas.openxmlformats.org/officeDocument/2006/relationships/image" Target="../media/image43.wmf"/><Relationship Id="rId38" Type="http://schemas.openxmlformats.org/officeDocument/2006/relationships/oleObject" Target="../embeddings/oleObject50.bin"/><Relationship Id="rId39" Type="http://schemas.openxmlformats.org/officeDocument/2006/relationships/image" Target="../media/image44.wmf"/><Relationship Id="rId20" Type="http://schemas.openxmlformats.org/officeDocument/2006/relationships/oleObject" Target="../embeddings/oleObject41.bin"/><Relationship Id="rId21" Type="http://schemas.openxmlformats.org/officeDocument/2006/relationships/image" Target="../media/image35.wmf"/><Relationship Id="rId22" Type="http://schemas.openxmlformats.org/officeDocument/2006/relationships/oleObject" Target="../embeddings/oleObject42.bin"/><Relationship Id="rId23" Type="http://schemas.openxmlformats.org/officeDocument/2006/relationships/image" Target="../media/image36.wmf"/><Relationship Id="rId24" Type="http://schemas.openxmlformats.org/officeDocument/2006/relationships/oleObject" Target="../embeddings/oleObject43.bin"/><Relationship Id="rId25" Type="http://schemas.openxmlformats.org/officeDocument/2006/relationships/image" Target="../media/image37.wmf"/><Relationship Id="rId26" Type="http://schemas.openxmlformats.org/officeDocument/2006/relationships/oleObject" Target="../embeddings/oleObject44.bin"/><Relationship Id="rId27" Type="http://schemas.openxmlformats.org/officeDocument/2006/relationships/image" Target="../media/image38.wmf"/><Relationship Id="rId28" Type="http://schemas.openxmlformats.org/officeDocument/2006/relationships/oleObject" Target="../embeddings/oleObject45.bin"/><Relationship Id="rId29" Type="http://schemas.openxmlformats.org/officeDocument/2006/relationships/image" Target="../media/image39.wmf"/><Relationship Id="rId10" Type="http://schemas.openxmlformats.org/officeDocument/2006/relationships/oleObject" Target="../embeddings/oleObject36.bin"/><Relationship Id="rId11" Type="http://schemas.openxmlformats.org/officeDocument/2006/relationships/image" Target="../media/image30.wmf"/><Relationship Id="rId12" Type="http://schemas.openxmlformats.org/officeDocument/2006/relationships/oleObject" Target="../embeddings/oleObject37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wmf"/><Relationship Id="rId20" Type="http://schemas.openxmlformats.org/officeDocument/2006/relationships/oleObject" Target="../embeddings/oleObject66.bin"/><Relationship Id="rId21" Type="http://schemas.openxmlformats.org/officeDocument/2006/relationships/image" Target="../media/image50.wmf"/><Relationship Id="rId22" Type="http://schemas.openxmlformats.org/officeDocument/2006/relationships/oleObject" Target="../embeddings/oleObject67.bin"/><Relationship Id="rId23" Type="http://schemas.openxmlformats.org/officeDocument/2006/relationships/image" Target="../media/image60.wmf"/><Relationship Id="rId10" Type="http://schemas.openxmlformats.org/officeDocument/2006/relationships/oleObject" Target="../embeddings/oleObject61.bin"/><Relationship Id="rId11" Type="http://schemas.openxmlformats.org/officeDocument/2006/relationships/image" Target="../media/image55.emf"/><Relationship Id="rId12" Type="http://schemas.openxmlformats.org/officeDocument/2006/relationships/oleObject" Target="../embeddings/oleObject62.bin"/><Relationship Id="rId13" Type="http://schemas.openxmlformats.org/officeDocument/2006/relationships/image" Target="../media/image56.wmf"/><Relationship Id="rId14" Type="http://schemas.openxmlformats.org/officeDocument/2006/relationships/oleObject" Target="../embeddings/oleObject63.bin"/><Relationship Id="rId15" Type="http://schemas.openxmlformats.org/officeDocument/2006/relationships/image" Target="../media/image57.wmf"/><Relationship Id="rId16" Type="http://schemas.openxmlformats.org/officeDocument/2006/relationships/oleObject" Target="../embeddings/oleObject64.bin"/><Relationship Id="rId17" Type="http://schemas.openxmlformats.org/officeDocument/2006/relationships/image" Target="../media/image58.emf"/><Relationship Id="rId18" Type="http://schemas.openxmlformats.org/officeDocument/2006/relationships/oleObject" Target="../embeddings/oleObject65.bin"/><Relationship Id="rId19" Type="http://schemas.openxmlformats.org/officeDocument/2006/relationships/image" Target="../media/image5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52.w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53.wmf"/><Relationship Id="rId8" Type="http://schemas.openxmlformats.org/officeDocument/2006/relationships/oleObject" Target="../embeddings/oleObject60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wmf"/><Relationship Id="rId14" Type="http://schemas.openxmlformats.org/officeDocument/2006/relationships/oleObject" Target="../embeddings/oleObject73.bin"/><Relationship Id="rId15" Type="http://schemas.openxmlformats.org/officeDocument/2006/relationships/image" Target="../media/image65.wmf"/><Relationship Id="rId16" Type="http://schemas.openxmlformats.org/officeDocument/2006/relationships/oleObject" Target="../embeddings/oleObject74.bin"/><Relationship Id="rId17" Type="http://schemas.openxmlformats.org/officeDocument/2006/relationships/image" Target="../media/image66.wmf"/><Relationship Id="rId18" Type="http://schemas.openxmlformats.org/officeDocument/2006/relationships/oleObject" Target="../embeddings/oleObject75.bin"/><Relationship Id="rId19" Type="http://schemas.openxmlformats.org/officeDocument/2006/relationships/image" Target="../media/image67.wmf"/><Relationship Id="rId50" Type="http://schemas.openxmlformats.org/officeDocument/2006/relationships/oleObject" Target="../embeddings/oleObject94.bin"/><Relationship Id="rId51" Type="http://schemas.openxmlformats.org/officeDocument/2006/relationships/oleObject" Target="../embeddings/oleObject95.bin"/><Relationship Id="rId52" Type="http://schemas.openxmlformats.org/officeDocument/2006/relationships/oleObject" Target="../embeddings/oleObject96.bin"/><Relationship Id="rId53" Type="http://schemas.openxmlformats.org/officeDocument/2006/relationships/image" Target="../media/image80.emf"/><Relationship Id="rId54" Type="http://schemas.openxmlformats.org/officeDocument/2006/relationships/oleObject" Target="../embeddings/oleObject97.bin"/><Relationship Id="rId55" Type="http://schemas.openxmlformats.org/officeDocument/2006/relationships/image" Target="../media/image81.emf"/><Relationship Id="rId56" Type="http://schemas.openxmlformats.org/officeDocument/2006/relationships/oleObject" Target="../embeddings/oleObject98.bin"/><Relationship Id="rId57" Type="http://schemas.openxmlformats.org/officeDocument/2006/relationships/image" Target="../media/image82.emf"/><Relationship Id="rId58" Type="http://schemas.openxmlformats.org/officeDocument/2006/relationships/oleObject" Target="../embeddings/oleObject99.bin"/><Relationship Id="rId59" Type="http://schemas.openxmlformats.org/officeDocument/2006/relationships/image" Target="../media/image83.wmf"/><Relationship Id="rId40" Type="http://schemas.openxmlformats.org/officeDocument/2006/relationships/oleObject" Target="../embeddings/oleObject89.bin"/><Relationship Id="rId41" Type="http://schemas.openxmlformats.org/officeDocument/2006/relationships/image" Target="../media/image75.emf"/><Relationship Id="rId42" Type="http://schemas.openxmlformats.org/officeDocument/2006/relationships/oleObject" Target="../embeddings/oleObject90.bin"/><Relationship Id="rId43" Type="http://schemas.openxmlformats.org/officeDocument/2006/relationships/image" Target="../media/image76.emf"/><Relationship Id="rId44" Type="http://schemas.openxmlformats.org/officeDocument/2006/relationships/oleObject" Target="../embeddings/oleObject91.bin"/><Relationship Id="rId45" Type="http://schemas.openxmlformats.org/officeDocument/2006/relationships/image" Target="../media/image77.emf"/><Relationship Id="rId46" Type="http://schemas.openxmlformats.org/officeDocument/2006/relationships/oleObject" Target="../embeddings/oleObject92.bin"/><Relationship Id="rId47" Type="http://schemas.openxmlformats.org/officeDocument/2006/relationships/image" Target="../media/image78.emf"/><Relationship Id="rId48" Type="http://schemas.openxmlformats.org/officeDocument/2006/relationships/oleObject" Target="../embeddings/oleObject93.bin"/><Relationship Id="rId49" Type="http://schemas.openxmlformats.org/officeDocument/2006/relationships/image" Target="../media/image7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8.bin"/><Relationship Id="rId5" Type="http://schemas.openxmlformats.org/officeDocument/2006/relationships/image" Target="../media/image52.wmf"/><Relationship Id="rId6" Type="http://schemas.openxmlformats.org/officeDocument/2006/relationships/oleObject" Target="../embeddings/oleObject69.bin"/><Relationship Id="rId7" Type="http://schemas.openxmlformats.org/officeDocument/2006/relationships/image" Target="../media/image61.wmf"/><Relationship Id="rId8" Type="http://schemas.openxmlformats.org/officeDocument/2006/relationships/oleObject" Target="../embeddings/oleObject70.bin"/><Relationship Id="rId9" Type="http://schemas.openxmlformats.org/officeDocument/2006/relationships/image" Target="../media/image62.wmf"/><Relationship Id="rId30" Type="http://schemas.openxmlformats.org/officeDocument/2006/relationships/oleObject" Target="../embeddings/oleObject83.bin"/><Relationship Id="rId31" Type="http://schemas.openxmlformats.org/officeDocument/2006/relationships/oleObject" Target="../embeddings/oleObject84.bin"/><Relationship Id="rId32" Type="http://schemas.openxmlformats.org/officeDocument/2006/relationships/image" Target="../media/image71.wmf"/><Relationship Id="rId33" Type="http://schemas.openxmlformats.org/officeDocument/2006/relationships/oleObject" Target="../embeddings/oleObject85.bin"/><Relationship Id="rId34" Type="http://schemas.openxmlformats.org/officeDocument/2006/relationships/oleObject" Target="../embeddings/oleObject86.bin"/><Relationship Id="rId35" Type="http://schemas.openxmlformats.org/officeDocument/2006/relationships/image" Target="../media/image72.emf"/><Relationship Id="rId36" Type="http://schemas.openxmlformats.org/officeDocument/2006/relationships/oleObject" Target="../embeddings/oleObject87.bin"/><Relationship Id="rId37" Type="http://schemas.openxmlformats.org/officeDocument/2006/relationships/image" Target="../media/image73.emf"/><Relationship Id="rId38" Type="http://schemas.openxmlformats.org/officeDocument/2006/relationships/oleObject" Target="../embeddings/oleObject88.bin"/><Relationship Id="rId39" Type="http://schemas.openxmlformats.org/officeDocument/2006/relationships/image" Target="../media/image74.emf"/><Relationship Id="rId20" Type="http://schemas.openxmlformats.org/officeDocument/2006/relationships/oleObject" Target="../embeddings/oleObject76.bin"/><Relationship Id="rId21" Type="http://schemas.openxmlformats.org/officeDocument/2006/relationships/image" Target="../media/image68.wmf"/><Relationship Id="rId22" Type="http://schemas.openxmlformats.org/officeDocument/2006/relationships/oleObject" Target="../embeddings/oleObject77.bin"/><Relationship Id="rId23" Type="http://schemas.openxmlformats.org/officeDocument/2006/relationships/oleObject" Target="../embeddings/oleObject78.bin"/><Relationship Id="rId24" Type="http://schemas.openxmlformats.org/officeDocument/2006/relationships/oleObject" Target="../embeddings/oleObject79.bin"/><Relationship Id="rId25" Type="http://schemas.openxmlformats.org/officeDocument/2006/relationships/oleObject" Target="../embeddings/oleObject80.bin"/><Relationship Id="rId26" Type="http://schemas.openxmlformats.org/officeDocument/2006/relationships/image" Target="../media/image69.wmf"/><Relationship Id="rId27" Type="http://schemas.openxmlformats.org/officeDocument/2006/relationships/oleObject" Target="../embeddings/oleObject81.bin"/><Relationship Id="rId28" Type="http://schemas.openxmlformats.org/officeDocument/2006/relationships/oleObject" Target="../embeddings/oleObject82.bin"/><Relationship Id="rId29" Type="http://schemas.openxmlformats.org/officeDocument/2006/relationships/image" Target="../media/image70.wmf"/><Relationship Id="rId60" Type="http://schemas.openxmlformats.org/officeDocument/2006/relationships/oleObject" Target="../embeddings/oleObject100.bin"/><Relationship Id="rId61" Type="http://schemas.openxmlformats.org/officeDocument/2006/relationships/image" Target="../media/image84.emf"/><Relationship Id="rId10" Type="http://schemas.openxmlformats.org/officeDocument/2006/relationships/oleObject" Target="../embeddings/oleObject71.bin"/><Relationship Id="rId11" Type="http://schemas.openxmlformats.org/officeDocument/2006/relationships/image" Target="../media/image63.wmf"/><Relationship Id="rId12" Type="http://schemas.openxmlformats.org/officeDocument/2006/relationships/oleObject" Target="../embeddings/oleObject7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4225" y="2133600"/>
            <a:ext cx="7532191" cy="1079500"/>
          </a:xfrm>
        </p:spPr>
        <p:txBody>
          <a:bodyPr/>
          <a:lstStyle/>
          <a:p>
            <a:r>
              <a:rPr lang="en-US" altLang="ja-JP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Cosmological implications of </a:t>
            </a:r>
            <a:br>
              <a:rPr lang="en-US" altLang="ja-JP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quantum entanglement in the </a:t>
            </a:r>
            <a:r>
              <a:rPr lang="en-US" altLang="ja-JP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multiverse</a:t>
            </a:r>
            <a:endParaRPr lang="ja-JP" alt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4225" y="3932982"/>
            <a:ext cx="7100143" cy="2304330"/>
          </a:xfrm>
        </p:spPr>
        <p:txBody>
          <a:bodyPr/>
          <a:lstStyle/>
          <a:p>
            <a:r>
              <a:rPr lang="en-US" altLang="ja-JP" dirty="0" err="1" smtClean="0">
                <a:latin typeface="Tahoma"/>
                <a:ea typeface="Tahoma" pitchFamily="34" charset="0"/>
                <a:cs typeface="Tahoma"/>
              </a:rPr>
              <a:t>Sugumi</a:t>
            </a:r>
            <a:r>
              <a:rPr lang="en-US" altLang="ja-JP" dirty="0" smtClean="0">
                <a:latin typeface="Tahoma"/>
                <a:ea typeface="Tahoma" pitchFamily="34" charset="0"/>
                <a:cs typeface="Tahoma"/>
              </a:rPr>
              <a:t> </a:t>
            </a:r>
            <a:r>
              <a:rPr lang="en-US" altLang="ja-JP" dirty="0" err="1" smtClean="0">
                <a:latin typeface="Tahoma"/>
                <a:ea typeface="Tahoma" pitchFamily="34" charset="0"/>
                <a:cs typeface="Tahoma"/>
              </a:rPr>
              <a:t>Kanno</a:t>
            </a:r>
            <a:r>
              <a:rPr lang="ja-JP" altLang="en-US" dirty="0" smtClean="0">
                <a:latin typeface="Tahoma"/>
                <a:ea typeface="Tahoma" pitchFamily="34" charset="0"/>
                <a:cs typeface="Tahoma"/>
              </a:rPr>
              <a:t> </a:t>
            </a:r>
            <a:r>
              <a:rPr lang="en-US" altLang="ja-JP" dirty="0" smtClean="0">
                <a:latin typeface="Tahoma"/>
                <a:ea typeface="Tahoma" pitchFamily="34" charset="0"/>
                <a:cs typeface="Tahoma"/>
              </a:rPr>
              <a:t>(University of the Basque Country)</a:t>
            </a:r>
          </a:p>
          <a:p>
            <a:endParaRPr lang="en-US" altLang="ja-JP" dirty="0" smtClean="0">
              <a:latin typeface="Tahoma"/>
              <a:ea typeface="Tahoma" pitchFamily="34" charset="0"/>
              <a:cs typeface="Tahoma"/>
            </a:endParaRPr>
          </a:p>
          <a:p>
            <a:r>
              <a:rPr lang="en-US" altLang="ja-JP" dirty="0" smtClean="0">
                <a:latin typeface="Tahoma"/>
                <a:ea typeface="Tahoma" pitchFamily="34" charset="0"/>
                <a:cs typeface="Tahoma"/>
              </a:rPr>
              <a:t>based on</a:t>
            </a:r>
          </a:p>
          <a:p>
            <a:r>
              <a:rPr lang="en-US" altLang="ja-JP" dirty="0">
                <a:latin typeface="Tahoma"/>
                <a:cs typeface="Tahoma"/>
              </a:rPr>
              <a:t>arXiv:1405.7793 [</a:t>
            </a:r>
            <a:r>
              <a:rPr lang="en-US" altLang="ja-JP" dirty="0" err="1">
                <a:latin typeface="Tahoma"/>
                <a:cs typeface="Tahoma"/>
              </a:rPr>
              <a:t>hep-th</a:t>
            </a:r>
            <a:r>
              <a:rPr lang="en-US" altLang="ja-JP" dirty="0">
                <a:latin typeface="Tahoma"/>
                <a:cs typeface="Tahoma"/>
              </a:rPr>
              <a:t>]; JCAP 1407 (2014) 029</a:t>
            </a:r>
            <a:endParaRPr lang="en-US" altLang="ja-JP" dirty="0" smtClean="0">
              <a:latin typeface="Tahoma"/>
              <a:ea typeface="Tahoma" pitchFamily="34" charset="0"/>
              <a:cs typeface="Tahoma"/>
            </a:endParaRPr>
          </a:p>
          <a:p>
            <a:r>
              <a:rPr lang="en-US" altLang="ja-JP" dirty="0" smtClean="0">
                <a:latin typeface="Tahoma"/>
                <a:ea typeface="Tahoma" pitchFamily="34" charset="0"/>
                <a:cs typeface="Tahoma"/>
              </a:rPr>
              <a:t>arXiv:1506.07808 </a:t>
            </a:r>
            <a:r>
              <a:rPr lang="en-US" altLang="ja-JP" dirty="0">
                <a:latin typeface="Tahoma"/>
                <a:cs typeface="Tahoma"/>
              </a:rPr>
              <a:t>[</a:t>
            </a:r>
            <a:r>
              <a:rPr lang="en-US" altLang="ja-JP" dirty="0" err="1">
                <a:latin typeface="Tahoma"/>
                <a:cs typeface="Tahoma"/>
              </a:rPr>
              <a:t>hep-th</a:t>
            </a:r>
            <a:r>
              <a:rPr lang="en-US" altLang="ja-JP" dirty="0">
                <a:latin typeface="Tahoma"/>
                <a:cs typeface="Tahoma"/>
              </a:rPr>
              <a:t>]</a:t>
            </a:r>
            <a:endParaRPr lang="ja-JP" altLang="ja-JP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4087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304800" y="2571690"/>
            <a:ext cx="8233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66"/>
                </a:solidFill>
                <a:latin typeface="Tahoma"/>
                <a:cs typeface="Tahoma"/>
              </a:rPr>
              <a:t>This is the well-known result for vacuum fluctuations after horizon exit.</a:t>
            </a:r>
            <a:endParaRPr kumimoji="1" lang="ja-JP" altLang="en-US" sz="2000" dirty="0">
              <a:solidFill>
                <a:srgbClr val="FF0066"/>
              </a:solidFill>
              <a:latin typeface="Tahoma"/>
              <a:cs typeface="Tahom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/>
                <a:cs typeface="Tahoma"/>
              </a:rPr>
              <a:t>Power spectrum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9</a:t>
            </a:fld>
            <a:endParaRPr lang="en-US" altLang="ja-JP"/>
          </a:p>
        </p:txBody>
      </p:sp>
      <p:grpSp>
        <p:nvGrpSpPr>
          <p:cNvPr id="4" name="グループ化 3"/>
          <p:cNvGrpSpPr/>
          <p:nvPr/>
        </p:nvGrpSpPr>
        <p:grpSpPr>
          <a:xfrm>
            <a:off x="301752" y="914400"/>
            <a:ext cx="6022848" cy="369332"/>
            <a:chOff x="454152" y="5638800"/>
            <a:chExt cx="6022848" cy="36933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54152" y="5638800"/>
              <a:ext cx="598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/>
                  <a:cs typeface="Tahoma"/>
                </a:rPr>
                <a:t>The normalized spectrum per unit logarithmic interval of</a:t>
              </a:r>
              <a:endParaRPr kumimoji="1" lang="ja-JP" altLang="en-US" dirty="0">
                <a:latin typeface="Tahoma"/>
                <a:cs typeface="Tahoma"/>
              </a:endParaRPr>
            </a:p>
          </p:txBody>
        </p:sp>
        <p:graphicFrame>
          <p:nvGraphicFramePr>
            <p:cNvPr id="6" name="オブジェクト 5"/>
            <p:cNvGraphicFramePr>
              <a:graphicFrameLocks noChangeAspect="1"/>
            </p:cNvGraphicFramePr>
            <p:nvPr/>
          </p:nvGraphicFramePr>
          <p:xfrm>
            <a:off x="6248400" y="5715000"/>
            <a:ext cx="2286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65" name="Equation" r:id="rId4" imgW="152216" imgH="164901" progId="Equation.DSMT4">
                    <p:embed/>
                  </p:oleObj>
                </mc:Choice>
                <mc:Fallback>
                  <p:oleObj name="Equation" r:id="rId4" imgW="152216" imgH="1649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5715000"/>
                          <a:ext cx="2286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169674"/>
              </p:ext>
            </p:extLst>
          </p:nvPr>
        </p:nvGraphicFramePr>
        <p:xfrm>
          <a:off x="688975" y="1485900"/>
          <a:ext cx="30654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" name="数式" r:id="rId6" imgW="1901520" imgH="466200" progId="Equation.3">
                  <p:embed/>
                </p:oleObj>
              </mc:Choice>
              <mc:Fallback>
                <p:oleObj name="数式" r:id="rId6" imgW="1901520" imgH="46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1485900"/>
                        <a:ext cx="3065463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575762"/>
              </p:ext>
            </p:extLst>
          </p:nvPr>
        </p:nvGraphicFramePr>
        <p:xfrm>
          <a:off x="4100513" y="1511300"/>
          <a:ext cx="5207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7" name="数式" r:id="rId8" imgW="393120" imgH="228240" progId="Equation.3">
                  <p:embed/>
                </p:oleObj>
              </mc:Choice>
              <mc:Fallback>
                <p:oleObj name="数式" r:id="rId8" imgW="393120" imgH="228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1511300"/>
                        <a:ext cx="5207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線矢印コネクタ 9"/>
          <p:cNvCxnSpPr/>
          <p:nvPr/>
        </p:nvCxnSpPr>
        <p:spPr>
          <a:xfrm>
            <a:off x="4011146" y="188589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849346" y="165729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No time dependence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800" y="2571690"/>
            <a:ext cx="6827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66"/>
                </a:solidFill>
                <a:latin typeface="Tahoma"/>
                <a:cs typeface="Tahoma"/>
              </a:rPr>
              <a:t>The vacuum fluctuations get frozen out after horizon exit.</a:t>
            </a:r>
            <a:endParaRPr kumimoji="1" lang="ja-JP" altLang="en-US" sz="2000" dirty="0">
              <a:solidFill>
                <a:srgbClr val="FF0066"/>
              </a:solidFill>
              <a:latin typeface="Tahoma"/>
              <a:cs typeface="Tahoma"/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005282"/>
              </p:ext>
            </p:extLst>
          </p:nvPr>
        </p:nvGraphicFramePr>
        <p:xfrm>
          <a:off x="4109571" y="1927165"/>
          <a:ext cx="5111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8" name="数式" r:id="rId10" imgW="383760" imgH="191880" progId="Equation.3">
                  <p:embed/>
                </p:oleObj>
              </mc:Choice>
              <mc:Fallback>
                <p:oleObj name="数式" r:id="rId10" imgW="383760" imgH="1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9571" y="1927165"/>
                        <a:ext cx="5111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5077946" y="1512828"/>
          <a:ext cx="7127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" name="Equation" r:id="rId12" imgW="444247" imgH="469601" progId="Equation.DSMT4">
                  <p:embed/>
                </p:oleObj>
              </mc:Choice>
              <mc:Fallback>
                <p:oleObj name="Equation" r:id="rId12" imgW="444247" imgH="4696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946" y="1512828"/>
                        <a:ext cx="712788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グループ化 20"/>
          <p:cNvGrpSpPr/>
          <p:nvPr/>
        </p:nvGrpSpPr>
        <p:grpSpPr>
          <a:xfrm>
            <a:off x="850392" y="1196752"/>
            <a:ext cx="7759700" cy="5181600"/>
            <a:chOff x="850900" y="1143000"/>
            <a:chExt cx="7759700" cy="5181600"/>
          </a:xfrm>
        </p:grpSpPr>
        <p:pic>
          <p:nvPicPr>
            <p:cNvPr id="25608" name="Picture 8" descr="I:\plot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1752600"/>
              <a:ext cx="7332345" cy="4572000"/>
            </a:xfrm>
            <a:prstGeom prst="rect">
              <a:avLst/>
            </a:prstGeom>
            <a:noFill/>
          </p:spPr>
        </p:pic>
        <p:graphicFrame>
          <p:nvGraphicFramePr>
            <p:cNvPr id="2560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521954"/>
                </p:ext>
              </p:extLst>
            </p:nvPr>
          </p:nvGraphicFramePr>
          <p:xfrm>
            <a:off x="850900" y="1143000"/>
            <a:ext cx="134620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70" name="数式" r:id="rId15" imgW="658080" imgH="264960" progId="Equation.3">
                    <p:embed/>
                  </p:oleObj>
                </mc:Choice>
                <mc:Fallback>
                  <p:oleObj name="数式" r:id="rId15" imgW="658080" imgH="264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0900" y="1143000"/>
                          <a:ext cx="1346200" cy="55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0" name="Object 10"/>
            <p:cNvGraphicFramePr>
              <a:graphicFrameLocks noChangeAspect="1"/>
            </p:cNvGraphicFramePr>
            <p:nvPr/>
          </p:nvGraphicFramePr>
          <p:xfrm>
            <a:off x="8308975" y="5845175"/>
            <a:ext cx="30162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71" name="数式" r:id="rId17" imgW="152216" imgH="164901" progId="Equation.3">
                    <p:embed/>
                  </p:oleObj>
                </mc:Choice>
                <mc:Fallback>
                  <p:oleObj name="数式" r:id="rId17" imgW="152216" imgH="1649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8975" y="5845175"/>
                          <a:ext cx="301625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2870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2" grpId="0"/>
      <p:bldP spid="12" grpId="1"/>
      <p:bldP spid="12" grpId="2"/>
      <p:bldP spid="13" grpId="0"/>
      <p:bldP spid="13" grpId="1"/>
      <p:bldP spid="1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3400" y="1458218"/>
            <a:ext cx="82509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Tahoma"/>
                <a:cs typeface="Tahoma"/>
              </a:rPr>
              <a:t>W</a:t>
            </a:r>
            <a:r>
              <a:rPr kumimoji="1" lang="en-US" altLang="ja-JP" sz="3200" dirty="0" smtClean="0">
                <a:latin typeface="Tahoma"/>
                <a:cs typeface="Tahoma"/>
              </a:rPr>
              <a:t>e had known the existence of the region R</a:t>
            </a:r>
            <a:endParaRPr kumimoji="1" lang="ja-JP" altLang="en-US" sz="3200" dirty="0">
              <a:latin typeface="Tahoma"/>
              <a:cs typeface="Tahoma"/>
            </a:endParaRPr>
          </a:p>
        </p:txBody>
      </p:sp>
      <p:grpSp>
        <p:nvGrpSpPr>
          <p:cNvPr id="5" name="グループ化 82"/>
          <p:cNvGrpSpPr>
            <a:grpSpLocks noChangeAspect="1"/>
          </p:cNvGrpSpPr>
          <p:nvPr/>
        </p:nvGrpSpPr>
        <p:grpSpPr>
          <a:xfrm>
            <a:off x="3270505" y="2963226"/>
            <a:ext cx="2362223" cy="2370126"/>
            <a:chOff x="4572000" y="2516705"/>
            <a:chExt cx="3645405" cy="3657601"/>
          </a:xfrm>
        </p:grpSpPr>
        <p:cxnSp>
          <p:nvCxnSpPr>
            <p:cNvPr id="6" name="直線コネクタ 5"/>
            <p:cNvCxnSpPr/>
            <p:nvPr/>
          </p:nvCxnSpPr>
          <p:spPr>
            <a:xfrm flipH="1">
              <a:off x="4572000" y="2528900"/>
              <a:ext cx="1822703" cy="18227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4572000" y="4351603"/>
              <a:ext cx="1822703" cy="18227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6394703" y="4351603"/>
              <a:ext cx="1822702" cy="18227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 flipV="1">
              <a:off x="6394703" y="2528900"/>
              <a:ext cx="1822702" cy="18227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4572000" y="2516705"/>
              <a:ext cx="0" cy="365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4572000" y="6174305"/>
              <a:ext cx="364540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8217405" y="2528900"/>
              <a:ext cx="0" cy="3645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572000" y="2528900"/>
              <a:ext cx="18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6417205" y="2528900"/>
              <a:ext cx="18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正方形/長方形 14"/>
          <p:cNvSpPr>
            <a:spLocks noChangeAspect="1"/>
          </p:cNvSpPr>
          <p:nvPr/>
        </p:nvSpPr>
        <p:spPr>
          <a:xfrm>
            <a:off x="3270504" y="4154320"/>
            <a:ext cx="2368296" cy="1190098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False Vacuum</a:t>
            </a:r>
          </a:p>
          <a:p>
            <a:pPr algn="ctr"/>
            <a:r>
              <a:rPr kumimoji="1" lang="en-US" altLang="ja-JP" sz="1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(Euclid space)</a:t>
            </a:r>
            <a:endParaRPr kumimoji="1" lang="ja-JP" altLang="en-US" sz="14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6" name="直線コネクタ 15"/>
          <p:cNvCxnSpPr>
            <a:cxnSpLocks noChangeAspect="1"/>
          </p:cNvCxnSpPr>
          <p:nvPr/>
        </p:nvCxnSpPr>
        <p:spPr>
          <a:xfrm flipV="1">
            <a:off x="3282699" y="4154320"/>
            <a:ext cx="23500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二等辺三角形 16"/>
          <p:cNvSpPr>
            <a:spLocks noChangeAspect="1"/>
          </p:cNvSpPr>
          <p:nvPr/>
        </p:nvSpPr>
        <p:spPr>
          <a:xfrm flipH="1" flipV="1">
            <a:off x="3282696" y="2977792"/>
            <a:ext cx="1155436" cy="1155435"/>
          </a:xfrm>
          <a:prstGeom prst="triangle">
            <a:avLst>
              <a:gd name="adj" fmla="val 100000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42132" y="2974744"/>
            <a:ext cx="957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solidFill>
                  <a:srgbClr val="FF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are here</a:t>
            </a:r>
            <a:endParaRPr kumimoji="1" lang="ja-JP" altLang="en-US" sz="1100" dirty="0">
              <a:solidFill>
                <a:srgbClr val="FF008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205095"/>
              </p:ext>
            </p:extLst>
          </p:nvPr>
        </p:nvGraphicFramePr>
        <p:xfrm>
          <a:off x="3395917" y="3355744"/>
          <a:ext cx="25558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" name="Equation" r:id="rId4" imgW="139616" imgH="165000" progId="Equation.DSMT4">
                  <p:embed/>
                </p:oleObj>
              </mc:Choice>
              <mc:Fallback>
                <p:oleObj name="Equation" r:id="rId4" imgW="139616" imgH="16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917" y="3355744"/>
                        <a:ext cx="255587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二等辺三角形 23"/>
          <p:cNvSpPr>
            <a:spLocks noChangeAspect="1"/>
          </p:cNvSpPr>
          <p:nvPr/>
        </p:nvSpPr>
        <p:spPr>
          <a:xfrm flipH="1" flipV="1">
            <a:off x="4453128" y="2982218"/>
            <a:ext cx="1170432" cy="1170431"/>
          </a:xfrm>
          <a:prstGeom prst="triangle">
            <a:avLst>
              <a:gd name="adj" fmla="val 100000"/>
            </a:avLst>
          </a:prstGeom>
          <a:solidFill>
            <a:srgbClr val="00B050">
              <a:alpha val="50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3400" y="1447800"/>
            <a:ext cx="83924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Tahoma"/>
                <a:cs typeface="Tahoma"/>
              </a:rPr>
              <a:t>What happens to the spectrum, if we were</a:t>
            </a:r>
            <a:r>
              <a:rPr kumimoji="1" lang="en-US" altLang="ja-JP" sz="3200" dirty="0" smtClean="0">
                <a:latin typeface="Tahoma"/>
                <a:cs typeface="Tahoma"/>
              </a:rPr>
              <a:t> </a:t>
            </a:r>
          </a:p>
          <a:p>
            <a:r>
              <a:rPr kumimoji="1" lang="en-US" altLang="ja-JP" sz="3200" dirty="0" smtClean="0">
                <a:latin typeface="Tahoma"/>
                <a:cs typeface="Tahoma"/>
              </a:rPr>
              <a:t>ignorant about the existence of the region R?</a:t>
            </a:r>
            <a:endParaRPr kumimoji="1" lang="ja-JP" altLang="en-US" sz="3200" dirty="0">
              <a:latin typeface="Tahoma"/>
              <a:cs typeface="Tahoma"/>
            </a:endParaRPr>
          </a:p>
        </p:txBody>
      </p:sp>
      <p:sp>
        <p:nvSpPr>
          <p:cNvPr id="28" name="二等辺三角形 27"/>
          <p:cNvSpPr>
            <a:spLocks noChangeAspect="1"/>
          </p:cNvSpPr>
          <p:nvPr/>
        </p:nvSpPr>
        <p:spPr>
          <a:xfrm flipH="1" flipV="1">
            <a:off x="4453128" y="2985266"/>
            <a:ext cx="1170432" cy="1170431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2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138618"/>
              </p:ext>
            </p:extLst>
          </p:nvPr>
        </p:nvGraphicFramePr>
        <p:xfrm>
          <a:off x="5202491" y="3355744"/>
          <a:ext cx="2794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0" name="数式" r:id="rId6" imgW="152216" imgH="164901" progId="Equation.3">
                  <p:embed/>
                </p:oleObj>
              </mc:Choice>
              <mc:Fallback>
                <p:oleObj name="数式" r:id="rId6" imgW="152216" imgH="1649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491" y="3355744"/>
                        <a:ext cx="27940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457200" y="5649218"/>
            <a:ext cx="83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99"/>
                </a:solidFill>
                <a:latin typeface="Tahoma"/>
                <a:cs typeface="Tahoma"/>
              </a:rPr>
              <a:t>Calculate the </a:t>
            </a:r>
            <a:r>
              <a:rPr lang="en-US" altLang="ja-JP" sz="2400" dirty="0" smtClean="0">
                <a:solidFill>
                  <a:srgbClr val="000099"/>
                </a:solidFill>
                <a:latin typeface="Tahoma"/>
                <a:cs typeface="Tahoma"/>
              </a:rPr>
              <a:t>spectrum by u</a:t>
            </a:r>
            <a:r>
              <a:rPr kumimoji="1" lang="en-US" altLang="ja-JP" sz="2400" dirty="0" smtClean="0">
                <a:solidFill>
                  <a:srgbClr val="000099"/>
                </a:solidFill>
                <a:latin typeface="Tahoma"/>
                <a:cs typeface="Tahoma"/>
              </a:rPr>
              <a:t>sing the reduced density matrix.</a:t>
            </a:r>
            <a:endParaRPr kumimoji="1" lang="ja-JP" altLang="en-US" sz="2400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757571" y="2971800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/>
                </a:solidFill>
                <a:latin typeface="Tahoma"/>
                <a:cs typeface="Tahoma"/>
              </a:rPr>
              <a:t>No access</a:t>
            </a:r>
            <a:endParaRPr kumimoji="1" lang="ja-JP" altLang="en-US" sz="11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5775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4" grpId="1" animBg="1"/>
      <p:bldP spid="27" grpId="0"/>
      <p:bldP spid="28" grpId="0" animBg="1"/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/>
                <a:cs typeface="Tahoma"/>
              </a:rPr>
              <a:t>Derivation of </a:t>
            </a:r>
            <a:r>
              <a:rPr lang="en-US" altLang="ja-JP" dirty="0">
                <a:latin typeface="Tahoma"/>
                <a:cs typeface="Tahoma"/>
              </a:rPr>
              <a:t>r</a:t>
            </a:r>
            <a:r>
              <a:rPr kumimoji="1" lang="en-US" altLang="ja-JP" dirty="0" smtClean="0">
                <a:latin typeface="Tahoma"/>
                <a:cs typeface="Tahoma"/>
              </a:rPr>
              <a:t>educed density matrix in the region L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11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12531" y="838200"/>
            <a:ext cx="2855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00B050"/>
                </a:solidFill>
                <a:latin typeface="Tahoma"/>
                <a:cs typeface="Tahoma"/>
              </a:rPr>
              <a:t>Maldacena</a:t>
            </a:r>
            <a:r>
              <a:rPr lang="en-US" altLang="ja-JP" sz="1600" dirty="0" smtClean="0">
                <a:solidFill>
                  <a:srgbClr val="00B050"/>
                </a:solidFill>
                <a:latin typeface="Tahoma"/>
                <a:cs typeface="Tahoma"/>
              </a:rPr>
              <a:t> &amp; Pimentel (2013)</a:t>
            </a:r>
            <a:endParaRPr kumimoji="1" lang="ja-JP" altLang="en-US" sz="16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4800" y="2208212"/>
            <a:ext cx="438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ahoma"/>
                <a:cs typeface="Tahoma"/>
              </a:rPr>
              <a:t>Again</a:t>
            </a:r>
            <a:r>
              <a:rPr kumimoji="1" lang="en-US" altLang="ja-JP" dirty="0" smtClean="0">
                <a:latin typeface="Tahoma"/>
                <a:cs typeface="Tahoma"/>
              </a:rPr>
              <a:t>, the Fourier mode field operator is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076399"/>
              </p:ext>
            </p:extLst>
          </p:nvPr>
        </p:nvGraphicFramePr>
        <p:xfrm>
          <a:off x="396875" y="3049588"/>
          <a:ext cx="46577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" name="数式" r:id="rId4" imgW="2603500" imgH="482600" progId="Equation.3">
                  <p:embed/>
                </p:oleObj>
              </mc:Choice>
              <mc:Fallback>
                <p:oleObj name="数式" r:id="rId4" imgW="2603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3049588"/>
                        <a:ext cx="46577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円/楕円 7"/>
          <p:cNvSpPr>
            <a:spLocks noChangeAspect="1"/>
          </p:cNvSpPr>
          <p:nvPr/>
        </p:nvSpPr>
        <p:spPr>
          <a:xfrm>
            <a:off x="2266071" y="3255083"/>
            <a:ext cx="400929" cy="400929"/>
          </a:xfrm>
          <a:prstGeom prst="ellipse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93302" y="2589212"/>
            <a:ext cx="4412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0099"/>
                </a:solidFill>
                <a:latin typeface="Tahoma"/>
                <a:cs typeface="Tahoma"/>
              </a:rPr>
              <a:t>Positive freq. in the past in the Bunch-Davies vacuum</a:t>
            </a:r>
            <a:endParaRPr kumimoji="1" lang="ja-JP" altLang="en-US" sz="1400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4698035" y="3198812"/>
            <a:ext cx="407365" cy="407365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91573" y="2817812"/>
            <a:ext cx="381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B050"/>
                </a:solidFill>
                <a:latin typeface="Tahoma"/>
                <a:cs typeface="Tahoma"/>
              </a:rPr>
              <a:t>Positive freq. in the past in each </a:t>
            </a:r>
            <a:r>
              <a:rPr kumimoji="1" lang="en-US" altLang="ja-JP" sz="1400" i="1" dirty="0" smtClean="0">
                <a:solidFill>
                  <a:srgbClr val="00B050"/>
                </a:solidFill>
                <a:latin typeface="Tahoma"/>
                <a:cs typeface="Tahoma"/>
              </a:rPr>
              <a:t>R</a:t>
            </a:r>
            <a:r>
              <a:rPr kumimoji="1" lang="en-US" altLang="ja-JP" sz="1400" dirty="0" smtClean="0">
                <a:solidFill>
                  <a:srgbClr val="00B050"/>
                </a:solidFill>
                <a:latin typeface="Tahoma"/>
                <a:cs typeface="Tahoma"/>
              </a:rPr>
              <a:t> or </a:t>
            </a:r>
            <a:r>
              <a:rPr kumimoji="1" lang="en-US" altLang="ja-JP" sz="1400" i="1" dirty="0" smtClean="0">
                <a:solidFill>
                  <a:srgbClr val="00B050"/>
                </a:solidFill>
                <a:latin typeface="Tahoma"/>
                <a:cs typeface="Tahoma"/>
              </a:rPr>
              <a:t>L </a:t>
            </a:r>
            <a:r>
              <a:rPr kumimoji="1" lang="en-US" altLang="ja-JP" sz="1400" dirty="0" err="1" smtClean="0">
                <a:solidFill>
                  <a:srgbClr val="00B050"/>
                </a:solidFill>
                <a:latin typeface="Tahoma"/>
                <a:cs typeface="Tahoma"/>
              </a:rPr>
              <a:t>vacua</a:t>
            </a:r>
            <a:endParaRPr kumimoji="1" lang="ja-JP" altLang="en-US" sz="1400" i="1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929187"/>
              </p:ext>
            </p:extLst>
          </p:nvPr>
        </p:nvGraphicFramePr>
        <p:xfrm>
          <a:off x="1165225" y="3938588"/>
          <a:ext cx="15176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0" name="数式" r:id="rId6" imgW="838200" imgH="419100" progId="Equation.3">
                  <p:embed/>
                </p:oleObj>
              </mc:Choice>
              <mc:Fallback>
                <p:oleObj name="数式" r:id="rId6" imgW="838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3938588"/>
                        <a:ext cx="15176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線矢印コネクタ 24"/>
          <p:cNvCxnSpPr/>
          <p:nvPr/>
        </p:nvCxnSpPr>
        <p:spPr>
          <a:xfrm>
            <a:off x="2438400" y="2894012"/>
            <a:ext cx="0" cy="304800"/>
          </a:xfrm>
          <a:prstGeom prst="straightConnector1">
            <a:avLst/>
          </a:prstGeom>
          <a:ln w="19050">
            <a:solidFill>
              <a:srgbClr val="000099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オブジェクト 26"/>
          <p:cNvGraphicFramePr>
            <a:graphicFrameLocks noChangeAspect="1"/>
          </p:cNvGraphicFramePr>
          <p:nvPr/>
        </p:nvGraphicFramePr>
        <p:xfrm>
          <a:off x="381000" y="5578475"/>
          <a:ext cx="25225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1" name="数式" r:id="rId8" imgW="1396800" imgH="330120" progId="Equation.3">
                  <p:embed/>
                </p:oleObj>
              </mc:Choice>
              <mc:Fallback>
                <p:oleObj name="数式" r:id="rId8" imgW="1396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78475"/>
                        <a:ext cx="252253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/>
        </p:nvGraphicFramePr>
        <p:xfrm>
          <a:off x="3429000" y="5408612"/>
          <a:ext cx="25876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2" name="Equation" r:id="rId10" imgW="1434960" imgH="507960" progId="Equation.DSMT4">
                  <p:embed/>
                </p:oleObj>
              </mc:Choice>
              <mc:Fallback>
                <p:oleObj name="Equation" r:id="rId10" imgW="1434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08612"/>
                        <a:ext cx="258762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正方形/長方形 31"/>
          <p:cNvSpPr/>
          <p:nvPr/>
        </p:nvSpPr>
        <p:spPr>
          <a:xfrm>
            <a:off x="3886200" y="3198812"/>
            <a:ext cx="838200" cy="457200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4" name="オブジェクト 33"/>
          <p:cNvGraphicFramePr>
            <a:graphicFrameLocks noChangeAspect="1"/>
          </p:cNvGraphicFramePr>
          <p:nvPr/>
        </p:nvGraphicFramePr>
        <p:xfrm>
          <a:off x="3886200" y="3732212"/>
          <a:ext cx="4667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3" name="Equation" r:id="rId12" imgW="291960" imgH="228600" progId="Equation.DSMT4">
                  <p:embed/>
                </p:oleObj>
              </mc:Choice>
              <mc:Fallback>
                <p:oleObj name="Equation" r:id="rId12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32212"/>
                        <a:ext cx="4667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直線矢印コネクタ 36"/>
          <p:cNvCxnSpPr/>
          <p:nvPr/>
        </p:nvCxnSpPr>
        <p:spPr>
          <a:xfrm flipH="1">
            <a:off x="5105400" y="3046412"/>
            <a:ext cx="228600" cy="22860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グループ化 43"/>
          <p:cNvGrpSpPr/>
          <p:nvPr/>
        </p:nvGrpSpPr>
        <p:grpSpPr>
          <a:xfrm>
            <a:off x="3886200" y="4113212"/>
            <a:ext cx="1905000" cy="457200"/>
            <a:chOff x="3886200" y="2743200"/>
            <a:chExt cx="1905000" cy="457200"/>
          </a:xfrm>
        </p:grpSpPr>
        <p:graphicFrame>
          <p:nvGraphicFramePr>
            <p:cNvPr id="31" name="オブジェクト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9972906"/>
                </p:ext>
              </p:extLst>
            </p:nvPr>
          </p:nvGraphicFramePr>
          <p:xfrm>
            <a:off x="3957638" y="2803526"/>
            <a:ext cx="935037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4" name="数式" r:id="rId14" imgW="723900" imgH="279400" progId="Equation.3">
                    <p:embed/>
                  </p:oleObj>
                </mc:Choice>
                <mc:Fallback>
                  <p:oleObj name="数式" r:id="rId14" imgW="7239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7638" y="2803526"/>
                          <a:ext cx="935037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3576570"/>
                </p:ext>
              </p:extLst>
            </p:nvPr>
          </p:nvGraphicFramePr>
          <p:xfrm>
            <a:off x="4860032" y="2803526"/>
            <a:ext cx="86360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5" name="数式" r:id="rId16" imgW="660400" imgH="279400" progId="Equation.3">
                    <p:embed/>
                  </p:oleObj>
                </mc:Choice>
                <mc:Fallback>
                  <p:oleObj name="数式" r:id="rId16" imgW="6604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0032" y="2803526"/>
                          <a:ext cx="863600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正方形/長方形 38"/>
            <p:cNvSpPr/>
            <p:nvPr/>
          </p:nvSpPr>
          <p:spPr>
            <a:xfrm>
              <a:off x="3886200" y="2743200"/>
              <a:ext cx="1905000" cy="45720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5410200" y="3136900"/>
            <a:ext cx="2003425" cy="766763"/>
            <a:chOff x="5410200" y="1897063"/>
            <a:chExt cx="2003425" cy="766763"/>
          </a:xfrm>
        </p:grpSpPr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774628"/>
                </p:ext>
              </p:extLst>
            </p:nvPr>
          </p:nvGraphicFramePr>
          <p:xfrm>
            <a:off x="5591175" y="1897063"/>
            <a:ext cx="944563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6" name="数式" r:id="rId18" imgW="736600" imgH="254000" progId="Equation.3">
                    <p:embed/>
                  </p:oleObj>
                </mc:Choice>
                <mc:Fallback>
                  <p:oleObj name="数式" r:id="rId18" imgW="7366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1175" y="1897063"/>
                          <a:ext cx="944563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オブジェクト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3266362"/>
                </p:ext>
              </p:extLst>
            </p:nvPr>
          </p:nvGraphicFramePr>
          <p:xfrm>
            <a:off x="5562600" y="2266951"/>
            <a:ext cx="185102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7" name="数式" r:id="rId20" imgW="1422400" imgH="304800" progId="Equation.3">
                    <p:embed/>
                  </p:oleObj>
                </mc:Choice>
                <mc:Fallback>
                  <p:oleObj name="数式" r:id="rId20" imgW="14224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2266951"/>
                          <a:ext cx="1851025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左中かっこ 40"/>
            <p:cNvSpPr/>
            <p:nvPr/>
          </p:nvSpPr>
          <p:spPr>
            <a:xfrm>
              <a:off x="5410200" y="2057400"/>
              <a:ext cx="152400" cy="457200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6705600" y="5356225"/>
            <a:ext cx="2074863" cy="968375"/>
            <a:chOff x="3581400" y="4953000"/>
            <a:chExt cx="2074863" cy="968375"/>
          </a:xfrm>
        </p:grpSpPr>
        <p:graphicFrame>
          <p:nvGraphicFramePr>
            <p:cNvPr id="29" name="オブジェクト 28"/>
            <p:cNvGraphicFramePr>
              <a:graphicFrameLocks noChangeAspect="1"/>
            </p:cNvGraphicFramePr>
            <p:nvPr/>
          </p:nvGraphicFramePr>
          <p:xfrm>
            <a:off x="3810000" y="4953000"/>
            <a:ext cx="1846263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8" name="Equation" r:id="rId22" imgW="1231560" imgH="304560" progId="Equation.DSMT4">
                    <p:embed/>
                  </p:oleObj>
                </mc:Choice>
                <mc:Fallback>
                  <p:oleObj name="Equation" r:id="rId22" imgW="123156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4953000"/>
                          <a:ext cx="1846263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オブジェクト 29"/>
            <p:cNvGraphicFramePr>
              <a:graphicFrameLocks noChangeAspect="1"/>
            </p:cNvGraphicFramePr>
            <p:nvPr/>
          </p:nvGraphicFramePr>
          <p:xfrm>
            <a:off x="3810000" y="5575300"/>
            <a:ext cx="121602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9" name="Equation" r:id="rId24" imgW="799920" imgH="228600" progId="Equation.DSMT4">
                    <p:embed/>
                  </p:oleObj>
                </mc:Choice>
                <mc:Fallback>
                  <p:oleObj name="Equation" r:id="rId24" imgW="7999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5575300"/>
                          <a:ext cx="1216025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左中かっこ 46"/>
            <p:cNvSpPr/>
            <p:nvPr/>
          </p:nvSpPr>
          <p:spPr>
            <a:xfrm>
              <a:off x="3581400" y="5257800"/>
              <a:ext cx="152400" cy="4572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304800" y="1143000"/>
            <a:ext cx="657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We need to trace over the degrees of freedom of the region </a:t>
            </a:r>
            <a:r>
              <a:rPr kumimoji="1" lang="en-US" altLang="ja-JP" i="1" dirty="0" smtClean="0">
                <a:latin typeface="Tahoma"/>
                <a:cs typeface="Tahoma"/>
              </a:rPr>
              <a:t>R.</a:t>
            </a:r>
            <a:endParaRPr kumimoji="1" lang="ja-JP" altLang="en-US" i="1" dirty="0">
              <a:latin typeface="Tahoma"/>
              <a:cs typeface="Tahom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04800" y="1524000"/>
            <a:ext cx="5425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reduced density matrix has to be </a:t>
            </a:r>
            <a:r>
              <a:rPr lang="en-US" altLang="ja-JP" dirty="0" err="1" smtClean="0">
                <a:latin typeface="Tahoma"/>
                <a:cs typeface="Tahoma"/>
              </a:rPr>
              <a:t>diagonalized</a:t>
            </a:r>
            <a:r>
              <a:rPr lang="en-US" altLang="ja-JP" dirty="0" smtClean="0">
                <a:latin typeface="Tahoma"/>
                <a:cs typeface="Tahoma"/>
              </a:rPr>
              <a:t>.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981200" y="3200400"/>
            <a:ext cx="762000" cy="1371600"/>
          </a:xfrm>
          <a:prstGeom prst="rect">
            <a:avLst/>
          </a:prstGeom>
          <a:noFill/>
          <a:ln>
            <a:solidFill>
              <a:srgbClr val="FF5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0" name="グループ化 39"/>
          <p:cNvGrpSpPr/>
          <p:nvPr/>
        </p:nvGrpSpPr>
        <p:grpSpPr>
          <a:xfrm>
            <a:off x="304800" y="4951412"/>
            <a:ext cx="4322465" cy="382588"/>
            <a:chOff x="304800" y="4951412"/>
            <a:chExt cx="4322465" cy="382588"/>
          </a:xfrm>
        </p:grpSpPr>
        <p:sp>
          <p:nvSpPr>
            <p:cNvPr id="45" name="テキスト ボックス 44"/>
            <p:cNvSpPr txBox="1"/>
            <p:nvPr/>
          </p:nvSpPr>
          <p:spPr>
            <a:xfrm>
              <a:off x="304800" y="4951412"/>
              <a:ext cx="4322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/>
                  <a:cs typeface="Tahoma"/>
                </a:rPr>
                <a:t>The relation between     and    has to be</a:t>
              </a:r>
              <a:endParaRPr kumimoji="1" lang="ja-JP" altLang="en-US" dirty="0">
                <a:latin typeface="Tahoma"/>
                <a:cs typeface="Tahoma"/>
              </a:endParaRPr>
            </a:p>
          </p:txBody>
        </p:sp>
        <p:graphicFrame>
          <p:nvGraphicFramePr>
            <p:cNvPr id="38" name="オブジェクト 37"/>
            <p:cNvGraphicFramePr>
              <a:graphicFrameLocks noChangeAspect="1"/>
            </p:cNvGraphicFramePr>
            <p:nvPr/>
          </p:nvGraphicFramePr>
          <p:xfrm>
            <a:off x="2563812" y="4979988"/>
            <a:ext cx="255588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60" name="Equation" r:id="rId26" imgW="164880" imgH="228600" progId="Equation.DSMT4">
                    <p:embed/>
                  </p:oleObj>
                </mc:Choice>
                <mc:Fallback>
                  <p:oleObj name="Equation" r:id="rId26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3812" y="4979988"/>
                          <a:ext cx="255588" cy="354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2" name="Object 18"/>
            <p:cNvGraphicFramePr>
              <a:graphicFrameLocks noChangeAspect="1"/>
            </p:cNvGraphicFramePr>
            <p:nvPr/>
          </p:nvGraphicFramePr>
          <p:xfrm>
            <a:off x="3276600" y="4991100"/>
            <a:ext cx="228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61" name="数式" r:id="rId28" imgW="152280" imgH="228600" progId="Equation.3">
                    <p:embed/>
                  </p:oleObj>
                </mc:Choice>
                <mc:Fallback>
                  <p:oleObj name="数式" r:id="rId28" imgW="152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4991100"/>
                          <a:ext cx="2286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1965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/>
      <p:bldP spid="32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/>
                <a:cs typeface="Tahoma"/>
              </a:rPr>
              <a:t>Reduced density matrix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12</a:t>
            </a:fld>
            <a:endParaRPr lang="en-US" altLang="ja-JP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608013" y="3810000"/>
          <a:ext cx="74326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2" name="Equation" r:id="rId4" imgW="4127400" imgH="482400" progId="Equation.DSMT4">
                  <p:embed/>
                </p:oleObj>
              </mc:Choice>
              <mc:Fallback>
                <p:oleObj name="Equation" r:id="rId4" imgW="4127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3810000"/>
                        <a:ext cx="74326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01607"/>
              </p:ext>
            </p:extLst>
          </p:nvPr>
        </p:nvGraphicFramePr>
        <p:xfrm>
          <a:off x="626616" y="1436688"/>
          <a:ext cx="40894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3" name="数式" r:id="rId6" imgW="2273300" imgH="495300" progId="Equation.3">
                  <p:embed/>
                </p:oleObj>
              </mc:Choice>
              <mc:Fallback>
                <p:oleObj name="数式" r:id="rId6" imgW="22733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616" y="1436688"/>
                        <a:ext cx="4089400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04800" y="990600"/>
            <a:ext cx="869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</a:t>
            </a:r>
            <a:r>
              <a:rPr kumimoji="1" lang="en-US" altLang="ja-JP" dirty="0" err="1" smtClean="0">
                <a:latin typeface="Tahoma"/>
                <a:cs typeface="Tahoma"/>
              </a:rPr>
              <a:t>Bogoliubov</a:t>
            </a:r>
            <a:r>
              <a:rPr kumimoji="1" lang="en-US" altLang="ja-JP" dirty="0" smtClean="0">
                <a:latin typeface="Tahoma"/>
                <a:cs typeface="Tahoma"/>
              </a:rPr>
              <a:t> transformation: from the Bunch-Davies vacuum to the </a:t>
            </a:r>
            <a:r>
              <a:rPr kumimoji="1" lang="en-US" altLang="ja-JP" i="1" dirty="0" smtClean="0">
                <a:latin typeface="Tahoma"/>
                <a:cs typeface="Tahoma"/>
              </a:rPr>
              <a:t>R,L - </a:t>
            </a:r>
            <a:r>
              <a:rPr kumimoji="1" lang="en-US" altLang="ja-JP" dirty="0" err="1" smtClean="0">
                <a:latin typeface="Tahoma"/>
                <a:cs typeface="Tahoma"/>
              </a:rPr>
              <a:t>vacua</a:t>
            </a:r>
            <a:r>
              <a:rPr kumimoji="1" lang="en-US" altLang="ja-JP" dirty="0" smtClean="0">
                <a:latin typeface="Tahoma"/>
                <a:cs typeface="Tahoma"/>
              </a:rPr>
              <a:t> 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799471" y="1732671"/>
            <a:ext cx="360836" cy="360836"/>
          </a:xfrm>
          <a:prstGeom prst="ellipse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19400" y="2286000"/>
            <a:ext cx="3497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Tahoma"/>
                <a:cs typeface="Tahoma"/>
              </a:rPr>
              <a:t>Symmetric matrix which we want to know</a:t>
            </a:r>
            <a:endParaRPr kumimoji="1" lang="ja-JP" altLang="en-US" sz="1400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5410200" y="1630363"/>
          <a:ext cx="13716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4" name="Equation" r:id="rId8" imgW="761724" imgH="279446" progId="Equation.DSMT4">
                  <p:embed/>
                </p:oleObj>
              </mc:Choice>
              <mc:Fallback>
                <p:oleObj name="Equation" r:id="rId8" imgW="761724" imgH="2794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630363"/>
                        <a:ext cx="13716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円/楕円 10"/>
          <p:cNvSpPr>
            <a:spLocks noChangeAspect="1"/>
          </p:cNvSpPr>
          <p:nvPr/>
        </p:nvSpPr>
        <p:spPr>
          <a:xfrm>
            <a:off x="2716835" y="4012235"/>
            <a:ext cx="407365" cy="407365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43200" y="3429000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rgbClr val="00B050"/>
                </a:solidFill>
                <a:latin typeface="Tahoma"/>
                <a:cs typeface="Tahoma"/>
              </a:rPr>
              <a:t>Unimporatant</a:t>
            </a:r>
            <a:r>
              <a:rPr lang="en-US" altLang="ja-JP" sz="1400" dirty="0" smtClean="0">
                <a:solidFill>
                  <a:srgbClr val="00B050"/>
                </a:solidFill>
                <a:latin typeface="Tahoma"/>
                <a:cs typeface="Tahoma"/>
              </a:rPr>
              <a:t> phase factors</a:t>
            </a:r>
            <a:endParaRPr kumimoji="1" lang="ja-JP" altLang="en-US" sz="14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01752" y="5181600"/>
            <a:ext cx="7109447" cy="398463"/>
            <a:chOff x="553199" y="4953000"/>
            <a:chExt cx="7109447" cy="398463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553199" y="4953000"/>
              <a:ext cx="7109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99"/>
                  </a:solidFill>
                  <a:latin typeface="Tahoma"/>
                  <a:cs typeface="Tahoma"/>
                </a:rPr>
                <a:t>The density matrix                     is not diagonal in the           basis.</a:t>
              </a:r>
              <a:endParaRPr kumimoji="1" lang="ja-JP" altLang="en-US" dirty="0">
                <a:solidFill>
                  <a:srgbClr val="000099"/>
                </a:solidFill>
                <a:latin typeface="Tahoma"/>
                <a:cs typeface="Tahoma"/>
              </a:endParaRPr>
            </a:p>
          </p:txBody>
        </p:sp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5111892"/>
                </p:ext>
              </p:extLst>
            </p:nvPr>
          </p:nvGraphicFramePr>
          <p:xfrm>
            <a:off x="2605710" y="4959350"/>
            <a:ext cx="1322387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15" name="数式" r:id="rId10" imgW="939800" imgH="279400" progId="Equation.3">
                    <p:embed/>
                  </p:oleObj>
                </mc:Choice>
                <mc:Fallback>
                  <p:oleObj name="数式" r:id="rId10" imgW="9398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5710" y="4959350"/>
                          <a:ext cx="1322387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オブジェクト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0365994"/>
                </p:ext>
              </p:extLst>
            </p:nvPr>
          </p:nvGraphicFramePr>
          <p:xfrm>
            <a:off x="6191599" y="4960938"/>
            <a:ext cx="728663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16" name="数式" r:id="rId12" imgW="520700" imgH="279400" progId="Equation.3">
                    <p:embed/>
                  </p:oleObj>
                </mc:Choice>
                <mc:Fallback>
                  <p:oleObj name="数式" r:id="rId12" imgW="5207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1599" y="4960938"/>
                          <a:ext cx="728663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テキスト ボックス 17"/>
          <p:cNvSpPr txBox="1"/>
          <p:nvPr/>
        </p:nvSpPr>
        <p:spPr>
          <a:xfrm>
            <a:off x="301752" y="5867400"/>
            <a:ext cx="514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99"/>
                </a:solidFill>
                <a:latin typeface="Tahoma"/>
                <a:cs typeface="Tahoma"/>
              </a:rPr>
              <a:t>We perform another </a:t>
            </a:r>
            <a:r>
              <a:rPr kumimoji="1" lang="en-US" altLang="ja-JP" dirty="0" err="1" smtClean="0">
                <a:solidFill>
                  <a:srgbClr val="000099"/>
                </a:solidFill>
                <a:latin typeface="Tahoma"/>
                <a:cs typeface="Tahoma"/>
              </a:rPr>
              <a:t>Bogoliubov</a:t>
            </a:r>
            <a:r>
              <a:rPr kumimoji="1" lang="en-US" altLang="ja-JP" dirty="0" smtClean="0">
                <a:solidFill>
                  <a:srgbClr val="000099"/>
                </a:solidFill>
                <a:latin typeface="Tahoma"/>
                <a:cs typeface="Tahoma"/>
              </a:rPr>
              <a:t> transformation.</a:t>
            </a:r>
            <a:endParaRPr kumimoji="1" lang="ja-JP" altLang="en-US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2971800" y="2057400"/>
            <a:ext cx="0" cy="304800"/>
          </a:xfrm>
          <a:prstGeom prst="straightConnector1">
            <a:avLst/>
          </a:prstGeom>
          <a:ln w="19050">
            <a:solidFill>
              <a:srgbClr val="000099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>
            <a:off x="301752" y="2895600"/>
            <a:ext cx="4133723" cy="423863"/>
            <a:chOff x="301752" y="3048000"/>
            <a:chExt cx="4133723" cy="423863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301752" y="3048000"/>
              <a:ext cx="3923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/>
                  <a:cs typeface="Tahoma"/>
                </a:rPr>
                <a:t>The condition                 determines</a:t>
              </a:r>
              <a:endParaRPr kumimoji="1" lang="ja-JP" altLang="en-US" dirty="0">
                <a:latin typeface="Tahoma"/>
                <a:cs typeface="Tahoma"/>
              </a:endParaRPr>
            </a:p>
          </p:txBody>
        </p:sp>
        <p:graphicFrame>
          <p:nvGraphicFramePr>
            <p:cNvPr id="10" name="オブジェクト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7320379"/>
                </p:ext>
              </p:extLst>
            </p:nvPr>
          </p:nvGraphicFramePr>
          <p:xfrm>
            <a:off x="1836738" y="3054350"/>
            <a:ext cx="103346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17" name="数式" r:id="rId14" imgW="736600" imgH="279400" progId="Equation.3">
                    <p:embed/>
                  </p:oleObj>
                </mc:Choice>
                <mc:Fallback>
                  <p:oleObj name="数式" r:id="rId14" imgW="7366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6738" y="3054350"/>
                          <a:ext cx="103346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オブジェクト 22"/>
            <p:cNvGraphicFramePr>
              <a:graphicFrameLocks noChangeAspect="1"/>
            </p:cNvGraphicFramePr>
            <p:nvPr/>
          </p:nvGraphicFramePr>
          <p:xfrm>
            <a:off x="4114800" y="3089275"/>
            <a:ext cx="320675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18" name="Equation" r:id="rId16" imgW="203139" imgH="241124" progId="Equation.DSMT4">
                    <p:embed/>
                  </p:oleObj>
                </mc:Choice>
                <mc:Fallback>
                  <p:oleObj name="Equation" r:id="rId16" imgW="203139" imgH="2411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3089275"/>
                          <a:ext cx="320675" cy="382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6" name="直線矢印コネクタ 25"/>
          <p:cNvCxnSpPr/>
          <p:nvPr/>
        </p:nvCxnSpPr>
        <p:spPr>
          <a:xfrm>
            <a:off x="2895600" y="3733800"/>
            <a:ext cx="0" cy="30480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オブジェクト 24"/>
          <p:cNvGraphicFramePr>
            <a:graphicFrameLocks noChangeAspect="1"/>
          </p:cNvGraphicFramePr>
          <p:nvPr/>
        </p:nvGraphicFramePr>
        <p:xfrm>
          <a:off x="5794375" y="3948113"/>
          <a:ext cx="7588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9" name="Equation" r:id="rId18" imgW="444240" imgH="139680" progId="Equation.DSMT4">
                  <p:embed/>
                </p:oleObj>
              </mc:Choice>
              <mc:Fallback>
                <p:oleObj name="Equation" r:id="rId18" imgW="4442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3948113"/>
                        <a:ext cx="7588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9" name="Object 821"/>
          <p:cNvGraphicFramePr>
            <a:graphicFrameLocks noChangeAspect="1"/>
          </p:cNvGraphicFramePr>
          <p:nvPr/>
        </p:nvGraphicFramePr>
        <p:xfrm>
          <a:off x="6973888" y="4343400"/>
          <a:ext cx="7588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0" name="Equation" r:id="rId20" imgW="444240" imgH="139680" progId="Equation.DSMT4">
                  <p:embed/>
                </p:oleObj>
              </mc:Choice>
              <mc:Fallback>
                <p:oleObj name="Equation" r:id="rId20" imgW="4442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4343400"/>
                        <a:ext cx="7588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/>
        </p:nvGraphicFramePr>
        <p:xfrm>
          <a:off x="6046787" y="3908425"/>
          <a:ext cx="2016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1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7" y="3908425"/>
                        <a:ext cx="201613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73" name="Object 825"/>
          <p:cNvGraphicFramePr>
            <a:graphicFrameLocks noChangeAspect="1"/>
          </p:cNvGraphicFramePr>
          <p:nvPr/>
        </p:nvGraphicFramePr>
        <p:xfrm>
          <a:off x="7265988" y="4289425"/>
          <a:ext cx="20161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2" name="Equation" r:id="rId23" imgW="126720" imgH="177480" progId="Equation.DSMT4">
                  <p:embed/>
                </p:oleObj>
              </mc:Choice>
              <mc:Fallback>
                <p:oleObj name="Equation" r:id="rId2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4289425"/>
                        <a:ext cx="201612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グループ化 33"/>
          <p:cNvGrpSpPr/>
          <p:nvPr/>
        </p:nvGrpSpPr>
        <p:grpSpPr>
          <a:xfrm>
            <a:off x="5638800" y="2895600"/>
            <a:ext cx="2713867" cy="685800"/>
            <a:chOff x="5410200" y="2743200"/>
            <a:chExt cx="2713867" cy="685800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5410200" y="2819400"/>
              <a:ext cx="2713867" cy="307777"/>
              <a:chOff x="5410200" y="2819400"/>
              <a:chExt cx="2713867" cy="307777"/>
            </a:xfrm>
          </p:grpSpPr>
          <p:graphicFrame>
            <p:nvGraphicFramePr>
              <p:cNvPr id="27" name="オブジェクト 26"/>
              <p:cNvGraphicFramePr>
                <a:graphicFrameLocks noChangeAspect="1"/>
              </p:cNvGraphicFramePr>
              <p:nvPr/>
            </p:nvGraphicFramePr>
            <p:xfrm>
              <a:off x="7275513" y="2860675"/>
              <a:ext cx="649287" cy="227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23" name="Equation" r:id="rId25" imgW="507960" imgH="177480" progId="Equation.DSMT4">
                      <p:embed/>
                    </p:oleObj>
                  </mc:Choice>
                  <mc:Fallback>
                    <p:oleObj name="Equation" r:id="rId25" imgW="50796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75513" y="2860675"/>
                            <a:ext cx="649287" cy="2270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テキスト ボックス 27"/>
              <p:cNvSpPr txBox="1"/>
              <p:nvPr/>
            </p:nvSpPr>
            <p:spPr>
              <a:xfrm>
                <a:off x="5410200" y="2819400"/>
                <a:ext cx="27138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Tahoma"/>
                    <a:cs typeface="Tahoma"/>
                  </a:rPr>
                  <a:t>Conformal invariance (            ) </a:t>
                </a:r>
                <a:endParaRPr kumimoji="1" lang="ja-JP" altLang="en-US" sz="1400" dirty="0">
                  <a:latin typeface="Tahoma"/>
                  <a:cs typeface="Tahoma"/>
                </a:endParaRPr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5410200" y="3048000"/>
              <a:ext cx="2151551" cy="307777"/>
              <a:chOff x="5477379" y="3048000"/>
              <a:chExt cx="2151551" cy="307777"/>
            </a:xfrm>
          </p:grpSpPr>
          <p:sp>
            <p:nvSpPr>
              <p:cNvPr id="29" name="テキスト ボックス 28"/>
              <p:cNvSpPr txBox="1"/>
              <p:nvPr/>
            </p:nvSpPr>
            <p:spPr>
              <a:xfrm>
                <a:off x="5477379" y="3048000"/>
                <a:ext cx="21515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err="1" smtClean="0">
                    <a:latin typeface="Tahoma"/>
                    <a:cs typeface="Tahoma"/>
                  </a:rPr>
                  <a:t>Masslessness</a:t>
                </a:r>
                <a:r>
                  <a:rPr lang="en-US" altLang="ja-JP" sz="1400" dirty="0" smtClean="0">
                    <a:latin typeface="Tahoma"/>
                    <a:cs typeface="Tahoma"/>
                  </a:rPr>
                  <a:t> (             )</a:t>
                </a:r>
                <a:endParaRPr kumimoji="1" lang="ja-JP" altLang="en-US" sz="1400" dirty="0">
                  <a:latin typeface="Tahoma"/>
                  <a:cs typeface="Tahoma"/>
                </a:endParaRPr>
              </a:p>
            </p:txBody>
          </p:sp>
          <p:graphicFrame>
            <p:nvGraphicFramePr>
              <p:cNvPr id="28471" name="Object 823"/>
              <p:cNvGraphicFramePr>
                <a:graphicFrameLocks noChangeAspect="1"/>
              </p:cNvGraphicFramePr>
              <p:nvPr/>
            </p:nvGraphicFramePr>
            <p:xfrm>
              <a:off x="6726238" y="3098800"/>
              <a:ext cx="665162" cy="227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424" name="数式" r:id="rId27" imgW="520560" imgH="177480" progId="Equation.3">
                      <p:embed/>
                    </p:oleObj>
                  </mc:Choice>
                  <mc:Fallback>
                    <p:oleObj name="数式" r:id="rId27" imgW="52056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6238" y="3098800"/>
                            <a:ext cx="665162" cy="2270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3" name="正方形/長方形 32"/>
            <p:cNvSpPr/>
            <p:nvPr/>
          </p:nvSpPr>
          <p:spPr>
            <a:xfrm>
              <a:off x="5410200" y="2743200"/>
              <a:ext cx="2667000" cy="685800"/>
            </a:xfrm>
            <a:prstGeom prst="rect">
              <a:avLst/>
            </a:pr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090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8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8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/>
                <a:cs typeface="Tahoma"/>
              </a:rPr>
              <a:t>Reduced density matrix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4800" y="838200"/>
            <a:ext cx="3735574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Another </a:t>
            </a:r>
            <a:r>
              <a:rPr kumimoji="1" lang="en-US" altLang="ja-JP" dirty="0" err="1" smtClean="0">
                <a:latin typeface="Tahoma"/>
                <a:cs typeface="Tahoma"/>
              </a:rPr>
              <a:t>Bogoliubov</a:t>
            </a:r>
            <a:r>
              <a:rPr kumimoji="1" lang="en-US" altLang="ja-JP" dirty="0" smtClean="0">
                <a:latin typeface="Tahoma"/>
                <a:cs typeface="Tahoma"/>
              </a:rPr>
              <a:t> transformation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600075" y="1219200"/>
          <a:ext cx="15811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1" name="Equation" r:id="rId4" imgW="927077" imgH="241415" progId="Equation.DSMT4">
                  <p:embed/>
                </p:oleObj>
              </mc:Choice>
              <mc:Fallback>
                <p:oleObj name="Equation" r:id="rId4" imgW="927077" imgH="241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219200"/>
                        <a:ext cx="15811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09600" y="1752600"/>
          <a:ext cx="16002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2" name="Equation" r:id="rId6" imgW="939188" imgH="241269" progId="Equation.DSMT4">
                  <p:embed/>
                </p:oleObj>
              </mc:Choice>
              <mc:Fallback>
                <p:oleObj name="Equation" r:id="rId6" imgW="939188" imgH="2412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16002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044815"/>
              </p:ext>
            </p:extLst>
          </p:nvPr>
        </p:nvGraphicFramePr>
        <p:xfrm>
          <a:off x="517525" y="2776538"/>
          <a:ext cx="3541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3" name="数式" r:id="rId8" imgW="2082800" imgH="317500" progId="Equation.3">
                  <p:embed/>
                </p:oleObj>
              </mc:Choice>
              <mc:Fallback>
                <p:oleObj name="数式" r:id="rId8" imgW="2082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776538"/>
                        <a:ext cx="35417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4708525" y="2743200"/>
          <a:ext cx="36306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4" name="Equation" r:id="rId10" imgW="2260370" imgH="330154" progId="Equation.DSMT4">
                  <p:embed/>
                </p:oleObj>
              </mc:Choice>
              <mc:Fallback>
                <p:oleObj name="Equation" r:id="rId10" imgW="2260370" imgH="33015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2743200"/>
                        <a:ext cx="3630613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3205163" y="1258888"/>
          <a:ext cx="13684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5" name="Equation" r:id="rId12" imgW="850464" imgH="228738" progId="Equation.DSMT4">
                  <p:embed/>
                </p:oleObj>
              </mc:Choice>
              <mc:Fallback>
                <p:oleObj name="Equation" r:id="rId12" imgW="850464" imgH="22873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1258888"/>
                        <a:ext cx="1368425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206750" y="1766888"/>
          <a:ext cx="14033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6" name="Equation" r:id="rId14" imgW="876369" imgH="228738" progId="Equation.DSMT4">
                  <p:embed/>
                </p:oleObj>
              </mc:Choice>
              <mc:Fallback>
                <p:oleObj name="Equation" r:id="rId14" imgW="876369" imgH="22873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1766888"/>
                        <a:ext cx="1403350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5791200" y="1447800"/>
          <a:ext cx="12985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7" name="Equation" r:id="rId16" imgW="761724" imgH="279446" progId="Equation.DSMT4">
                  <p:embed/>
                </p:oleObj>
              </mc:Choice>
              <mc:Fallback>
                <p:oleObj name="Equation" r:id="rId16" imgW="761724" imgH="2794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447800"/>
                        <a:ext cx="129857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992478"/>
              </p:ext>
            </p:extLst>
          </p:nvPr>
        </p:nvGraphicFramePr>
        <p:xfrm>
          <a:off x="542925" y="3878263"/>
          <a:ext cx="20177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8" name="数式" r:id="rId18" imgW="1244600" imgH="279400" progId="Equation.3">
                  <p:embed/>
                </p:oleObj>
              </mc:Choice>
              <mc:Fallback>
                <p:oleObj name="数式" r:id="rId18" imgW="1244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3878263"/>
                        <a:ext cx="201771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81405"/>
              </p:ext>
            </p:extLst>
          </p:nvPr>
        </p:nvGraphicFramePr>
        <p:xfrm>
          <a:off x="3305175" y="3878263"/>
          <a:ext cx="20177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9" name="数式" r:id="rId20" imgW="1244600" imgH="279400" progId="Equation.3">
                  <p:embed/>
                </p:oleObj>
              </mc:Choice>
              <mc:Fallback>
                <p:oleObj name="数式" r:id="rId20" imgW="1244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3878263"/>
                        <a:ext cx="201771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533400" y="4740275"/>
          <a:ext cx="5786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0" name="Equation" r:id="rId22" imgW="3390280" imgH="482278" progId="Equation.DSMT4">
                  <p:embed/>
                </p:oleObj>
              </mc:Choice>
              <mc:Fallback>
                <p:oleObj name="Equation" r:id="rId22" imgW="3390280" imgH="48227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40275"/>
                        <a:ext cx="5786438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左中かっこ 16"/>
          <p:cNvSpPr/>
          <p:nvPr/>
        </p:nvSpPr>
        <p:spPr>
          <a:xfrm>
            <a:off x="381000" y="1447800"/>
            <a:ext cx="152400" cy="5334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1752" y="2286000"/>
            <a:ext cx="235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to obtain the relation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1752" y="3440668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consistency condition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2209800" y="2895600"/>
            <a:ext cx="360836" cy="360836"/>
          </a:xfrm>
          <a:prstGeom prst="ellipse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67000" y="2359223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Tahoma"/>
                <a:cs typeface="Tahoma"/>
              </a:rPr>
              <a:t>we want to know</a:t>
            </a:r>
            <a:endParaRPr kumimoji="1" lang="ja-JP" altLang="en-US" sz="1400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2514600" y="2590800"/>
            <a:ext cx="228600" cy="304800"/>
          </a:xfrm>
          <a:prstGeom prst="straightConnector1">
            <a:avLst/>
          </a:prstGeom>
          <a:ln w="19050">
            <a:solidFill>
              <a:srgbClr val="000099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グループ化 24"/>
          <p:cNvGrpSpPr/>
          <p:nvPr/>
        </p:nvGrpSpPr>
        <p:grpSpPr>
          <a:xfrm>
            <a:off x="301752" y="4431268"/>
            <a:ext cx="1561973" cy="369332"/>
            <a:chOff x="301752" y="4724400"/>
            <a:chExt cx="1561973" cy="369332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301752" y="4724400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/>
                  <a:cs typeface="Tahoma"/>
                </a:rPr>
                <a:t>determines</a:t>
              </a:r>
              <a:endParaRPr kumimoji="1" lang="ja-JP" altLang="en-US" dirty="0">
                <a:latin typeface="Tahoma"/>
                <a:cs typeface="Tahoma"/>
              </a:endParaRPr>
            </a:p>
          </p:txBody>
        </p:sp>
        <p:graphicFrame>
          <p:nvGraphicFramePr>
            <p:cNvPr id="24" name="オブジェクト 23"/>
            <p:cNvGraphicFramePr>
              <a:graphicFrameLocks noChangeAspect="1"/>
            </p:cNvGraphicFramePr>
            <p:nvPr/>
          </p:nvGraphicFramePr>
          <p:xfrm>
            <a:off x="1617663" y="4752975"/>
            <a:ext cx="246062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11" name="Equation" r:id="rId24" imgW="177708" imgH="240979" progId="Equation.DSMT4">
                    <p:embed/>
                  </p:oleObj>
                </mc:Choice>
                <mc:Fallback>
                  <p:oleObj name="Equation" r:id="rId24" imgW="177708" imgH="24097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7663" y="4752975"/>
                          <a:ext cx="246062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テキスト ボックス 26"/>
          <p:cNvSpPr txBox="1"/>
          <p:nvPr/>
        </p:nvSpPr>
        <p:spPr>
          <a:xfrm>
            <a:off x="301752" y="5650468"/>
            <a:ext cx="684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Finally, the reduced density matrix is found to be </a:t>
            </a:r>
            <a:r>
              <a:rPr kumimoji="1" lang="en-US" altLang="ja-JP" dirty="0" err="1" smtClean="0">
                <a:latin typeface="Tahoma"/>
                <a:cs typeface="Tahoma"/>
              </a:rPr>
              <a:t>diagonalized</a:t>
            </a:r>
            <a:r>
              <a:rPr kumimoji="1" lang="en-US" altLang="ja-JP" dirty="0" smtClean="0">
                <a:latin typeface="Tahoma"/>
                <a:cs typeface="Tahoma"/>
              </a:rPr>
              <a:t> as</a:t>
            </a:r>
            <a:endParaRPr kumimoji="1" lang="ja-JP" altLang="en-US" dirty="0">
              <a:latin typeface="Tahoma"/>
              <a:cs typeface="Tahoma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6629400" y="3276600"/>
            <a:ext cx="2362200" cy="762000"/>
            <a:chOff x="6629400" y="4114800"/>
            <a:chExt cx="2362200" cy="762000"/>
          </a:xfrm>
        </p:grpSpPr>
        <p:graphicFrame>
          <p:nvGraphicFramePr>
            <p:cNvPr id="16" name="オブジェクト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0426002"/>
                </p:ext>
              </p:extLst>
            </p:nvPr>
          </p:nvGraphicFramePr>
          <p:xfrm>
            <a:off x="6660232" y="4156075"/>
            <a:ext cx="2306638" cy="70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12" name="数式" r:id="rId26" imgW="1524000" imgH="457200" progId="Equation.3">
                    <p:embed/>
                  </p:oleObj>
                </mc:Choice>
                <mc:Fallback>
                  <p:oleObj name="数式" r:id="rId26" imgW="15240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0232" y="4156075"/>
                          <a:ext cx="2306638" cy="701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正方形/長方形 27"/>
            <p:cNvSpPr/>
            <p:nvPr/>
          </p:nvSpPr>
          <p:spPr>
            <a:xfrm>
              <a:off x="6629400" y="4114800"/>
              <a:ext cx="2362200" cy="762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462576"/>
              </p:ext>
            </p:extLst>
          </p:nvPr>
        </p:nvGraphicFramePr>
        <p:xfrm>
          <a:off x="558800" y="6027738"/>
          <a:ext cx="59007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3" name="数式" r:id="rId28" imgW="3479800" imgH="444500" progId="Equation.3">
                  <p:embed/>
                </p:oleObj>
              </mc:Choice>
              <mc:Fallback>
                <p:oleObj name="数式" r:id="rId28" imgW="3479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6027738"/>
                        <a:ext cx="5900738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グループ化 30"/>
          <p:cNvGrpSpPr/>
          <p:nvPr/>
        </p:nvGrpSpPr>
        <p:grpSpPr>
          <a:xfrm>
            <a:off x="6324600" y="4114800"/>
            <a:ext cx="2713867" cy="685800"/>
            <a:chOff x="5410200" y="2743200"/>
            <a:chExt cx="2713867" cy="685800"/>
          </a:xfrm>
        </p:grpSpPr>
        <p:grpSp>
          <p:nvGrpSpPr>
            <p:cNvPr id="32" name="グループ化 29"/>
            <p:cNvGrpSpPr/>
            <p:nvPr/>
          </p:nvGrpSpPr>
          <p:grpSpPr>
            <a:xfrm>
              <a:off x="5410200" y="2819400"/>
              <a:ext cx="2713867" cy="307777"/>
              <a:chOff x="5410200" y="2819400"/>
              <a:chExt cx="2713867" cy="307777"/>
            </a:xfrm>
          </p:grpSpPr>
          <p:graphicFrame>
            <p:nvGraphicFramePr>
              <p:cNvPr id="37" name="オブジェクト 36"/>
              <p:cNvGraphicFramePr>
                <a:graphicFrameLocks noChangeAspect="1"/>
              </p:cNvGraphicFramePr>
              <p:nvPr/>
            </p:nvGraphicFramePr>
            <p:xfrm>
              <a:off x="7275513" y="2860675"/>
              <a:ext cx="649287" cy="227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14" name="Equation" r:id="rId30" imgW="507327" imgH="177922" progId="Equation.DSMT4">
                      <p:embed/>
                    </p:oleObj>
                  </mc:Choice>
                  <mc:Fallback>
                    <p:oleObj name="Equation" r:id="rId30" imgW="507327" imgH="17792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75513" y="2860675"/>
                            <a:ext cx="649287" cy="2270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" name="テキスト ボックス 37"/>
              <p:cNvSpPr txBox="1"/>
              <p:nvPr/>
            </p:nvSpPr>
            <p:spPr>
              <a:xfrm>
                <a:off x="5410200" y="2819400"/>
                <a:ext cx="27138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Tahoma"/>
                    <a:cs typeface="Tahoma"/>
                  </a:rPr>
                  <a:t>Conformal invariance (            ) </a:t>
                </a:r>
                <a:endParaRPr kumimoji="1" lang="ja-JP" altLang="en-US" sz="1400" dirty="0">
                  <a:latin typeface="Tahoma"/>
                  <a:cs typeface="Tahoma"/>
                </a:endParaRPr>
              </a:p>
            </p:txBody>
          </p:sp>
        </p:grpSp>
        <p:grpSp>
          <p:nvGrpSpPr>
            <p:cNvPr id="33" name="グループ化 30"/>
            <p:cNvGrpSpPr/>
            <p:nvPr/>
          </p:nvGrpSpPr>
          <p:grpSpPr>
            <a:xfrm>
              <a:off x="5410200" y="3048000"/>
              <a:ext cx="2151551" cy="307777"/>
              <a:chOff x="5477379" y="3048000"/>
              <a:chExt cx="2151551" cy="307777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5477379" y="3048000"/>
                <a:ext cx="21515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err="1" smtClean="0">
                    <a:latin typeface="Tahoma"/>
                    <a:cs typeface="Tahoma"/>
                  </a:rPr>
                  <a:t>Masslessness</a:t>
                </a:r>
                <a:r>
                  <a:rPr lang="en-US" altLang="ja-JP" sz="1400" dirty="0" smtClean="0">
                    <a:latin typeface="Tahoma"/>
                    <a:cs typeface="Tahoma"/>
                  </a:rPr>
                  <a:t> (             )</a:t>
                </a:r>
                <a:endParaRPr kumimoji="1" lang="ja-JP" altLang="en-US" sz="1400" dirty="0">
                  <a:latin typeface="Tahoma"/>
                  <a:cs typeface="Tahoma"/>
                </a:endParaRPr>
              </a:p>
            </p:txBody>
          </p:sp>
          <p:graphicFrame>
            <p:nvGraphicFramePr>
              <p:cNvPr id="36" name="Object 823"/>
              <p:cNvGraphicFramePr>
                <a:graphicFrameLocks noChangeAspect="1"/>
              </p:cNvGraphicFramePr>
              <p:nvPr/>
            </p:nvGraphicFramePr>
            <p:xfrm>
              <a:off x="6726238" y="3098800"/>
              <a:ext cx="665162" cy="227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15" name="Equation" r:id="rId32" imgW="520234" imgH="177815" progId="Equation.DSMT4">
                      <p:embed/>
                    </p:oleObj>
                  </mc:Choice>
                  <mc:Fallback>
                    <p:oleObj name="Equation" r:id="rId32" imgW="520234" imgH="17781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6238" y="3098800"/>
                            <a:ext cx="665162" cy="2270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4" name="正方形/長方形 33"/>
            <p:cNvSpPr/>
            <p:nvPr/>
          </p:nvSpPr>
          <p:spPr>
            <a:xfrm>
              <a:off x="5410200" y="2743200"/>
              <a:ext cx="2667000" cy="685800"/>
            </a:xfrm>
            <a:prstGeom prst="rect">
              <a:avLst/>
            </a:pr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3200400" y="62484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114800" y="61722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1" name="オブジェクト 40"/>
          <p:cNvGraphicFramePr>
            <a:graphicFrameLocks noChangeAspect="1"/>
          </p:cNvGraphicFramePr>
          <p:nvPr/>
        </p:nvGraphicFramePr>
        <p:xfrm>
          <a:off x="3200400" y="62214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6" name="Equation" r:id="rId34" imgW="329955" imgH="203261" progId="Equation.DSMT4">
                  <p:embed/>
                </p:oleObj>
              </mc:Choice>
              <mc:Fallback>
                <p:oleObj name="Equation" r:id="rId34" imgW="329955" imgH="20326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221413"/>
                        <a:ext cx="5397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953" name="Object 4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723094"/>
              </p:ext>
            </p:extLst>
          </p:nvPr>
        </p:nvGraphicFramePr>
        <p:xfrm>
          <a:off x="4114800" y="6248400"/>
          <a:ext cx="6238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7" name="Equation" r:id="rId36" imgW="380633" imgH="203261" progId="Equation.DSMT4">
                  <p:embed/>
                </p:oleObj>
              </mc:Choice>
              <mc:Fallback>
                <p:oleObj name="Equation" r:id="rId36" imgW="380633" imgH="20326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6248400"/>
                        <a:ext cx="623888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グループ化 43"/>
          <p:cNvGrpSpPr/>
          <p:nvPr/>
        </p:nvGrpSpPr>
        <p:grpSpPr>
          <a:xfrm>
            <a:off x="6446838" y="6196013"/>
            <a:ext cx="2163762" cy="509587"/>
            <a:chOff x="5562600" y="3529013"/>
            <a:chExt cx="2163762" cy="509587"/>
          </a:xfrm>
        </p:grpSpPr>
        <p:graphicFrame>
          <p:nvGraphicFramePr>
            <p:cNvPr id="42" name="オブジェクト 41"/>
            <p:cNvGraphicFramePr>
              <a:graphicFrameLocks noChangeAspect="1"/>
            </p:cNvGraphicFramePr>
            <p:nvPr/>
          </p:nvGraphicFramePr>
          <p:xfrm>
            <a:off x="7086600" y="3529013"/>
            <a:ext cx="639762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18" name="Equation" r:id="rId38" imgW="494956" imgH="393539" progId="Equation.DSMT4">
                    <p:embed/>
                  </p:oleObj>
                </mc:Choice>
                <mc:Fallback>
                  <p:oleObj name="Equation" r:id="rId38" imgW="494956" imgH="39353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3529013"/>
                          <a:ext cx="639762" cy="509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テキスト ボックス 42"/>
            <p:cNvSpPr txBox="1"/>
            <p:nvPr/>
          </p:nvSpPr>
          <p:spPr>
            <a:xfrm>
              <a:off x="5562600" y="3581400"/>
              <a:ext cx="15712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FF0000"/>
                  </a:solidFill>
                  <a:latin typeface="Tahoma"/>
                  <a:cs typeface="Tahoma"/>
                </a:rPr>
                <a:t>: </a:t>
              </a:r>
              <a:r>
                <a:rPr kumimoji="1" lang="en-US" altLang="ja-JP" sz="1600" dirty="0" smtClean="0">
                  <a:solidFill>
                    <a:srgbClr val="FF0000"/>
                  </a:solidFill>
                  <a:latin typeface="Tahoma"/>
                  <a:cs typeface="Tahoma"/>
                </a:rPr>
                <a:t>Thermal state</a:t>
              </a:r>
              <a:endParaRPr kumimoji="1" lang="ja-JP" altLang="en-US" sz="1600" dirty="0">
                <a:solidFill>
                  <a:srgbClr val="FF0000"/>
                </a:solidFill>
                <a:latin typeface="Tahoma"/>
                <a:cs typeface="Tahoma"/>
              </a:endParaRPr>
            </a:p>
          </p:txBody>
        </p:sp>
      </p:grpSp>
      <p:graphicFrame>
        <p:nvGraphicFramePr>
          <p:cNvPr id="45" name="オブジェクト 44"/>
          <p:cNvGraphicFramePr>
            <a:graphicFrameLocks noChangeAspect="1"/>
          </p:cNvGraphicFramePr>
          <p:nvPr/>
        </p:nvGraphicFramePr>
        <p:xfrm>
          <a:off x="7662862" y="4972050"/>
          <a:ext cx="5667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9" name="数式" r:id="rId40" imgW="355320" imgH="228600" progId="Equation.3">
                  <p:embed/>
                </p:oleObj>
              </mc:Choice>
              <mc:Fallback>
                <p:oleObj name="数式" r:id="rId40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862" y="4972050"/>
                        <a:ext cx="56673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グループ化 52"/>
          <p:cNvGrpSpPr/>
          <p:nvPr/>
        </p:nvGrpSpPr>
        <p:grpSpPr>
          <a:xfrm>
            <a:off x="6553200" y="4978400"/>
            <a:ext cx="1066800" cy="203200"/>
            <a:chOff x="6553200" y="4978400"/>
            <a:chExt cx="1066800" cy="203200"/>
          </a:xfrm>
        </p:grpSpPr>
        <p:cxnSp>
          <p:nvCxnSpPr>
            <p:cNvPr id="48" name="直線矢印コネクタ 47"/>
            <p:cNvCxnSpPr/>
            <p:nvPr/>
          </p:nvCxnSpPr>
          <p:spPr>
            <a:xfrm>
              <a:off x="6553200" y="5181600"/>
              <a:ext cx="1066800" cy="0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9" name="オブジェクト 48"/>
            <p:cNvGraphicFramePr>
              <a:graphicFrameLocks noChangeAspect="1"/>
            </p:cNvGraphicFramePr>
            <p:nvPr/>
          </p:nvGraphicFramePr>
          <p:xfrm>
            <a:off x="6616700" y="4978400"/>
            <a:ext cx="8509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20" name="数式" r:id="rId42" imgW="850680" imgH="203040" progId="Equation.3">
                    <p:embed/>
                  </p:oleObj>
                </mc:Choice>
                <mc:Fallback>
                  <p:oleObj name="数式" r:id="rId42" imgW="850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6700" y="4978400"/>
                          <a:ext cx="850900" cy="20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9197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7" grpId="0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/>
                <a:cs typeface="Tahoma"/>
              </a:rPr>
              <a:t>Spectrum of vacuum fluctuations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4800" y="926068"/>
            <a:ext cx="514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Fourier mode field operator is expanded as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469427"/>
              </p:ext>
            </p:extLst>
          </p:nvPr>
        </p:nvGraphicFramePr>
        <p:xfrm>
          <a:off x="471488" y="1436688"/>
          <a:ext cx="55689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3" name="数式" r:id="rId4" imgW="3302000" imgH="469900" progId="Equation.3">
                  <p:embed/>
                </p:oleObj>
              </mc:Choice>
              <mc:Fallback>
                <p:oleObj name="数式" r:id="rId4" imgW="3302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1436688"/>
                        <a:ext cx="556895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1219200" y="2297668"/>
          <a:ext cx="8953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4"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97668"/>
                        <a:ext cx="8953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4495800" y="1535668"/>
            <a:ext cx="1600200" cy="533400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678035"/>
              </p:ext>
            </p:extLst>
          </p:nvPr>
        </p:nvGraphicFramePr>
        <p:xfrm>
          <a:off x="4491037" y="2057400"/>
          <a:ext cx="13763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5" name="数式" r:id="rId8" imgW="1054100" imgH="596900" progId="Equation.3">
                  <p:embed/>
                </p:oleObj>
              </mc:Choice>
              <mc:Fallback>
                <p:oleObj name="数式" r:id="rId8" imgW="1054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7" y="2057400"/>
                        <a:ext cx="137636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343271" y="2907268"/>
            <a:ext cx="575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mean-square vacuum fluctuations (a single mode)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277617"/>
              </p:ext>
            </p:extLst>
          </p:nvPr>
        </p:nvGraphicFramePr>
        <p:xfrm>
          <a:off x="522288" y="3278188"/>
          <a:ext cx="5680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6" name="数式" r:id="rId10" imgW="3352800" imgH="444500" progId="Equation.3">
                  <p:embed/>
                </p:oleObj>
              </mc:Choice>
              <mc:Fallback>
                <p:oleObj name="数式" r:id="rId10" imgW="3352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3278188"/>
                        <a:ext cx="568007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4038600" y="3897868"/>
          <a:ext cx="21113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7" name="Equation" r:id="rId12" imgW="1511280" imgH="457200" progId="Equation.DSMT4">
                  <p:embed/>
                </p:oleObj>
              </mc:Choice>
              <mc:Fallback>
                <p:oleObj name="Equation" r:id="rId12" imgW="1511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897868"/>
                        <a:ext cx="21113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1676400" y="4507468"/>
          <a:ext cx="2339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8" name="Equation" r:id="rId14" imgW="1562040" imgH="482400" progId="Equation.DSMT4">
                  <p:embed/>
                </p:oleObj>
              </mc:Choice>
              <mc:Fallback>
                <p:oleObj name="Equation" r:id="rId14" imgW="1562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07468"/>
                        <a:ext cx="233997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図形グループ 8"/>
          <p:cNvGrpSpPr/>
          <p:nvPr/>
        </p:nvGrpSpPr>
        <p:grpSpPr>
          <a:xfrm>
            <a:off x="6629400" y="1383268"/>
            <a:ext cx="2133600" cy="1143000"/>
            <a:chOff x="6629400" y="1383268"/>
            <a:chExt cx="2133600" cy="1143000"/>
          </a:xfrm>
        </p:grpSpPr>
        <p:graphicFrame>
          <p:nvGraphicFramePr>
            <p:cNvPr id="10" name="オブジェクト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088168"/>
                </p:ext>
              </p:extLst>
            </p:nvPr>
          </p:nvGraphicFramePr>
          <p:xfrm>
            <a:off x="6681788" y="1436688"/>
            <a:ext cx="2009775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59" name="数式" r:id="rId16" imgW="1536700" imgH="508000" progId="Equation.3">
                    <p:embed/>
                  </p:oleObj>
                </mc:Choice>
                <mc:Fallback>
                  <p:oleObj name="数式" r:id="rId16" imgW="15367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1788" y="1436688"/>
                          <a:ext cx="2009775" cy="663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オブジェクト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3743189"/>
                </p:ext>
              </p:extLst>
            </p:nvPr>
          </p:nvGraphicFramePr>
          <p:xfrm>
            <a:off x="6804025" y="2145268"/>
            <a:ext cx="1225550" cy="319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60" name="数式" r:id="rId18" imgW="876240" imgH="228600" progId="Equation.3">
                    <p:embed/>
                  </p:oleObj>
                </mc:Choice>
                <mc:Fallback>
                  <p:oleObj name="数式" r:id="rId18" imgW="876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025" y="2145268"/>
                          <a:ext cx="1225550" cy="319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正方形/長方形 15"/>
            <p:cNvSpPr/>
            <p:nvPr/>
          </p:nvSpPr>
          <p:spPr>
            <a:xfrm>
              <a:off x="6629400" y="1383268"/>
              <a:ext cx="2133600" cy="1143000"/>
            </a:xfrm>
            <a:prstGeom prst="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左大かっこ 17"/>
          <p:cNvSpPr/>
          <p:nvPr/>
        </p:nvSpPr>
        <p:spPr>
          <a:xfrm rot="16200000">
            <a:off x="5006337" y="2701527"/>
            <a:ext cx="152401" cy="2240280"/>
          </a:xfrm>
          <a:prstGeom prst="leftBracket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200400" y="4507468"/>
            <a:ext cx="762000" cy="685800"/>
          </a:xfrm>
          <a:prstGeom prst="rect">
            <a:avLst/>
          </a:pr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22227" y="5266491"/>
            <a:ext cx="5318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Tahoma"/>
                <a:cs typeface="Tahoma"/>
              </a:rPr>
              <a:t>The effect of tracing out the degrees of freedom of the region </a:t>
            </a:r>
            <a:r>
              <a:rPr kumimoji="1" lang="en-US" altLang="ja-JP" sz="1400" i="1" dirty="0" smtClean="0">
                <a:solidFill>
                  <a:srgbClr val="000099"/>
                </a:solidFill>
                <a:latin typeface="Tahoma"/>
                <a:cs typeface="Tahoma"/>
              </a:rPr>
              <a:t>R</a:t>
            </a:r>
            <a:endParaRPr kumimoji="1" lang="ja-JP" altLang="en-US" sz="1400" i="1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4746" y="5802868"/>
            <a:ext cx="881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66"/>
                </a:solidFill>
                <a:latin typeface="Tahoma"/>
                <a:cs typeface="Tahoma"/>
              </a:rPr>
              <a:t>T</a:t>
            </a:r>
            <a:r>
              <a:rPr kumimoji="1" lang="en-US" altLang="ja-JP" dirty="0" smtClean="0">
                <a:solidFill>
                  <a:srgbClr val="FF0066"/>
                </a:solidFill>
                <a:latin typeface="Tahoma"/>
                <a:cs typeface="Tahoma"/>
              </a:rPr>
              <a:t>his extra term enhances the mean-square vacuum fluctuations at long wavelengths.</a:t>
            </a:r>
            <a:endParaRPr kumimoji="1" lang="ja-JP" altLang="en-US" dirty="0">
              <a:solidFill>
                <a:srgbClr val="FF0066"/>
              </a:solidFill>
              <a:latin typeface="Tahoma"/>
              <a:cs typeface="Tahoma"/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4038600" y="4736068"/>
            <a:ext cx="304800" cy="228600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4419600" y="4681204"/>
            <a:ext cx="3566976" cy="316921"/>
            <a:chOff x="4419600" y="4517136"/>
            <a:chExt cx="3566976" cy="316921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4648200" y="4517136"/>
              <a:ext cx="359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ahoma"/>
                  <a:cs typeface="Tahoma"/>
                </a:rPr>
                <a:t>as</a:t>
              </a:r>
              <a:endParaRPr kumimoji="1" lang="ja-JP" altLang="en-US" sz="1400" dirty="0">
                <a:latin typeface="Tahoma"/>
                <a:cs typeface="Tahoma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577840" y="4526280"/>
              <a:ext cx="24087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Tahoma"/>
                  <a:cs typeface="Tahoma"/>
                </a:rPr>
                <a:t>for the </a:t>
              </a:r>
              <a:r>
                <a:rPr kumimoji="1" lang="en-US" altLang="ja-JP" sz="1400" dirty="0" err="1" smtClean="0">
                  <a:latin typeface="Tahoma"/>
                  <a:cs typeface="Tahoma"/>
                </a:rPr>
                <a:t>massless</a:t>
              </a:r>
              <a:r>
                <a:rPr kumimoji="1" lang="en-US" altLang="ja-JP" sz="1400" dirty="0" smtClean="0">
                  <a:latin typeface="Tahoma"/>
                  <a:cs typeface="Tahoma"/>
                </a:rPr>
                <a:t> scalar field</a:t>
              </a:r>
              <a:endParaRPr kumimoji="1" lang="ja-JP" altLang="en-US" sz="1400" dirty="0">
                <a:latin typeface="Tahoma"/>
                <a:cs typeface="Tahoma"/>
              </a:endParaRPr>
            </a:p>
          </p:txBody>
        </p:sp>
        <p:graphicFrame>
          <p:nvGraphicFramePr>
            <p:cNvPr id="28" name="オブジェクト 27"/>
            <p:cNvGraphicFramePr>
              <a:graphicFrameLocks noChangeAspect="1"/>
            </p:cNvGraphicFramePr>
            <p:nvPr/>
          </p:nvGraphicFramePr>
          <p:xfrm>
            <a:off x="4419600" y="4572000"/>
            <a:ext cx="274638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61" name="数式" r:id="rId20" imgW="152280" imgH="126720" progId="Equation.3">
                    <p:embed/>
                  </p:oleObj>
                </mc:Choice>
                <mc:Fallback>
                  <p:oleObj name="数式" r:id="rId20" imgW="15228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4572000"/>
                          <a:ext cx="274638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テキスト ボックス 29"/>
          <p:cNvSpPr txBox="1"/>
          <p:nvPr/>
        </p:nvSpPr>
        <p:spPr>
          <a:xfrm>
            <a:off x="6610408" y="836712"/>
            <a:ext cx="141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Tahoma"/>
                <a:cs typeface="Tahoma"/>
              </a:rPr>
              <a:t>Kanno (2014)</a:t>
            </a:r>
            <a:endParaRPr kumimoji="1" lang="ja-JP" altLang="en-US" sz="16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/>
        </p:nvGraphicFramePr>
        <p:xfrm>
          <a:off x="4989513" y="4715431"/>
          <a:ext cx="60325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2" name="数式" r:id="rId22" imgW="431310" imgH="203261" progId="Equation.3">
                  <p:embed/>
                </p:oleObj>
              </mc:Choice>
              <mc:Fallback>
                <p:oleObj name="数式" r:id="rId22" imgW="431310" imgH="2032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4715431"/>
                        <a:ext cx="603250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04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8" grpId="0" animBg="1"/>
      <p:bldP spid="19" grpId="0" animBg="1"/>
      <p:bldP spid="20" grpId="0"/>
      <p:bldP spid="26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304800" y="2373868"/>
            <a:ext cx="540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66"/>
                </a:solidFill>
                <a:latin typeface="Tahoma"/>
                <a:cs typeface="Tahoma"/>
              </a:rPr>
              <a:t>The scale invariant spectrum is realized again.</a:t>
            </a:r>
            <a:endParaRPr kumimoji="1" lang="ja-JP" altLang="en-US" sz="2000" dirty="0">
              <a:solidFill>
                <a:srgbClr val="FF0066"/>
              </a:solidFill>
              <a:latin typeface="Tahoma"/>
              <a:cs typeface="Tahom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/>
                <a:cs typeface="Tahoma"/>
              </a:rPr>
              <a:t>Power spectrum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15</a:t>
            </a:fld>
            <a:endParaRPr lang="en-US" altLang="ja-JP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933013"/>
              </p:ext>
            </p:extLst>
          </p:nvPr>
        </p:nvGraphicFramePr>
        <p:xfrm>
          <a:off x="784225" y="1408113"/>
          <a:ext cx="27892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3" name="数式" r:id="rId4" imgW="1627200" imgH="420480" progId="Equation.3">
                  <p:embed/>
                </p:oleObj>
              </mc:Choice>
              <mc:Fallback>
                <p:oleObj name="数式" r:id="rId4" imgW="162720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1408113"/>
                        <a:ext cx="2789238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04800" y="926068"/>
            <a:ext cx="435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spectrum of the vacuum fluctuations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071720"/>
              </p:ext>
            </p:extLst>
          </p:nvPr>
        </p:nvGraphicFramePr>
        <p:xfrm>
          <a:off x="3898900" y="1454150"/>
          <a:ext cx="5207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4" name="数式" r:id="rId6" imgW="393120" imgH="228240" progId="Equation.3">
                  <p:embed/>
                </p:oleObj>
              </mc:Choice>
              <mc:Fallback>
                <p:oleObj name="数式" r:id="rId6" imgW="393120" imgH="228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1454150"/>
                        <a:ext cx="5207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線矢印コネクタ 7"/>
          <p:cNvCxnSpPr/>
          <p:nvPr/>
        </p:nvCxnSpPr>
        <p:spPr>
          <a:xfrm>
            <a:off x="3810000" y="18288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648200" y="16002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No time dependence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4800" y="2348880"/>
            <a:ext cx="675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66"/>
                </a:solidFill>
                <a:latin typeface="Tahoma"/>
                <a:cs typeface="Tahoma"/>
              </a:rPr>
              <a:t>The vacuum fluctuations get frozen out after horizon exit</a:t>
            </a:r>
            <a:endParaRPr kumimoji="1" lang="ja-JP" altLang="en-US" sz="2000" dirty="0">
              <a:solidFill>
                <a:srgbClr val="FF0066"/>
              </a:solidFill>
              <a:latin typeface="Tahoma"/>
              <a:cs typeface="Tahoma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262995"/>
              </p:ext>
            </p:extLst>
          </p:nvPr>
        </p:nvGraphicFramePr>
        <p:xfrm>
          <a:off x="3908425" y="1870075"/>
          <a:ext cx="5111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5" name="数式" r:id="rId8" imgW="383760" imgH="191880" progId="Equation.3">
                  <p:embed/>
                </p:oleObj>
              </mc:Choice>
              <mc:Fallback>
                <p:oleObj name="数式" r:id="rId8" imgW="383760" imgH="1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425" y="1870075"/>
                        <a:ext cx="5111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4876800" y="1455738"/>
          <a:ext cx="7127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6" name="Equation" r:id="rId10" imgW="444247" imgH="469601" progId="Equation.DSMT4">
                  <p:embed/>
                </p:oleObj>
              </mc:Choice>
              <mc:Fallback>
                <p:oleObj name="Equation" r:id="rId10" imgW="444247" imgH="4696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55738"/>
                        <a:ext cx="712788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グループ化 16"/>
          <p:cNvGrpSpPr/>
          <p:nvPr/>
        </p:nvGrpSpPr>
        <p:grpSpPr>
          <a:xfrm>
            <a:off x="850900" y="1199728"/>
            <a:ext cx="7759700" cy="5181600"/>
            <a:chOff x="850900" y="1143000"/>
            <a:chExt cx="7759700" cy="5181600"/>
          </a:xfrm>
        </p:grpSpPr>
        <p:pic>
          <p:nvPicPr>
            <p:cNvPr id="30726" name="Picture 6" descr="I:\plot2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14400" y="1752600"/>
              <a:ext cx="7332345" cy="4572000"/>
            </a:xfrm>
            <a:prstGeom prst="rect">
              <a:avLst/>
            </a:prstGeom>
            <a:noFill/>
          </p:spPr>
        </p:pic>
        <p:graphicFrame>
          <p:nvGraphicFramePr>
            <p:cNvPr id="1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6049021"/>
                </p:ext>
              </p:extLst>
            </p:nvPr>
          </p:nvGraphicFramePr>
          <p:xfrm>
            <a:off x="850900" y="1143000"/>
            <a:ext cx="134620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57" name="数式" r:id="rId13" imgW="658080" imgH="264960" progId="Equation.3">
                    <p:embed/>
                  </p:oleObj>
                </mc:Choice>
                <mc:Fallback>
                  <p:oleObj name="数式" r:id="rId13" imgW="658080" imgH="264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0900" y="1143000"/>
                          <a:ext cx="1346200" cy="55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8308975" y="5845175"/>
            <a:ext cx="30162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58" name="数式" r:id="rId15" imgW="152216" imgH="164901" progId="Equation.3">
                    <p:embed/>
                  </p:oleObj>
                </mc:Choice>
                <mc:Fallback>
                  <p:oleObj name="数式" r:id="rId15" imgW="152216" imgH="1649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8975" y="5845175"/>
                          <a:ext cx="301625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6098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9" grpId="0"/>
      <p:bldP spid="9" grpId="1"/>
      <p:bldP spid="9" grpId="2"/>
      <p:bldP spid="10" grpId="0"/>
      <p:bldP spid="10" grpId="1"/>
      <p:bldP spid="1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/>
                <a:cs typeface="Tahoma"/>
              </a:rPr>
              <a:t>What is different between two spectra?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16</a:t>
            </a:fld>
            <a:endParaRPr lang="en-US" altLang="ja-JP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722912"/>
              </p:ext>
            </p:extLst>
          </p:nvPr>
        </p:nvGraphicFramePr>
        <p:xfrm>
          <a:off x="304800" y="914400"/>
          <a:ext cx="3381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7" name="Equation" r:id="rId4" imgW="203139" imgH="228462" progId="Equation.DSMT4">
                  <p:embed/>
                </p:oleObj>
              </mc:Choice>
              <mc:Fallback>
                <p:oleObj name="Equation" r:id="rId4" imgW="203139" imgH="2284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338138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537484"/>
              </p:ext>
            </p:extLst>
          </p:nvPr>
        </p:nvGraphicFramePr>
        <p:xfrm>
          <a:off x="304800" y="2438400"/>
          <a:ext cx="393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8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393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85800" y="926068"/>
            <a:ext cx="650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ahoma"/>
                <a:cs typeface="Tahoma"/>
              </a:rPr>
              <a:t>: The mode functions for the entangled Bunch-Davies vacuum</a:t>
            </a:r>
            <a:endParaRPr kumimoji="1" lang="ja-JP" altLang="en-US" dirty="0">
              <a:latin typeface="Tahoma"/>
              <a:cs typeface="Tahoma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838200" y="1277938"/>
            <a:ext cx="5614988" cy="392112"/>
            <a:chOff x="838200" y="1506538"/>
            <a:chExt cx="5614988" cy="392112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838200" y="1524000"/>
              <a:ext cx="4172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/>
                  <a:cs typeface="Tahoma"/>
                </a:rPr>
                <a:t>The state is given by the densit</a:t>
              </a:r>
              <a:r>
                <a:rPr lang="en-US" altLang="ja-JP" dirty="0" smtClean="0">
                  <a:latin typeface="Tahoma"/>
                  <a:cs typeface="Tahoma"/>
                </a:rPr>
                <a:t>y matrix</a:t>
              </a:r>
              <a:endParaRPr kumimoji="1" lang="ja-JP" altLang="en-US" dirty="0">
                <a:latin typeface="Tahoma"/>
                <a:cs typeface="Tahoma"/>
              </a:endParaRPr>
            </a:p>
          </p:txBody>
        </p: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6730939"/>
                </p:ext>
              </p:extLst>
            </p:nvPr>
          </p:nvGraphicFramePr>
          <p:xfrm>
            <a:off x="4935538" y="1506538"/>
            <a:ext cx="1517650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9" name="数式" r:id="rId8" imgW="1079500" imgH="279400" progId="Equation.3">
                    <p:embed/>
                  </p:oleObj>
                </mc:Choice>
                <mc:Fallback>
                  <p:oleObj name="数式" r:id="rId8" imgW="10795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5538" y="1506538"/>
                          <a:ext cx="1517650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テキスト ボックス 9"/>
          <p:cNvSpPr txBox="1"/>
          <p:nvPr/>
        </p:nvSpPr>
        <p:spPr>
          <a:xfrm>
            <a:off x="685800" y="2438400"/>
            <a:ext cx="8515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ahoma"/>
                <a:cs typeface="Tahoma"/>
              </a:rPr>
              <a:t>: The mode functions that </a:t>
            </a:r>
            <a:r>
              <a:rPr lang="en-US" altLang="ja-JP" dirty="0" err="1" smtClean="0">
                <a:latin typeface="Tahoma"/>
                <a:cs typeface="Tahoma"/>
              </a:rPr>
              <a:t>diagonalize</a:t>
            </a:r>
            <a:r>
              <a:rPr lang="en-US" altLang="ja-JP" dirty="0" smtClean="0">
                <a:latin typeface="Tahoma"/>
                <a:cs typeface="Tahoma"/>
              </a:rPr>
              <a:t> the reduced density matrix obtained from</a:t>
            </a:r>
          </a:p>
          <a:p>
            <a:r>
              <a:rPr kumimoji="1" lang="en-US" altLang="ja-JP" dirty="0" smtClean="0">
                <a:latin typeface="Tahoma"/>
                <a:cs typeface="Tahoma"/>
              </a:rPr>
              <a:t>  the Bunch-Davies vacuum by tracing out the degrees of freedom of the </a:t>
            </a:r>
            <a:r>
              <a:rPr kumimoji="1" lang="en-US" altLang="ja-JP" i="1" dirty="0" smtClean="0">
                <a:latin typeface="Tahoma"/>
                <a:cs typeface="Tahoma"/>
              </a:rPr>
              <a:t>R</a:t>
            </a:r>
            <a:r>
              <a:rPr kumimoji="1" lang="en-US" altLang="ja-JP" dirty="0" smtClean="0">
                <a:latin typeface="Tahoma"/>
                <a:cs typeface="Tahoma"/>
              </a:rPr>
              <a:t> region</a:t>
            </a:r>
            <a:endParaRPr kumimoji="1" lang="ja-JP" altLang="en-US" dirty="0">
              <a:latin typeface="Tahoma"/>
              <a:cs typeface="Tahoma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838200" y="3124200"/>
            <a:ext cx="6153150" cy="369332"/>
            <a:chOff x="838200" y="3745468"/>
            <a:chExt cx="6153150" cy="369332"/>
          </a:xfrm>
        </p:grpSpPr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5849938" y="3765550"/>
            <a:ext cx="1141412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0" name="Equation" r:id="rId10" imgW="812433" imgH="228738" progId="Equation.DSMT4">
                    <p:embed/>
                  </p:oleObj>
                </mc:Choice>
                <mc:Fallback>
                  <p:oleObj name="Equation" r:id="rId10" imgW="812433" imgH="22873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9938" y="3765550"/>
                          <a:ext cx="1141412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テキスト ボックス 10"/>
            <p:cNvSpPr txBox="1"/>
            <p:nvPr/>
          </p:nvSpPr>
          <p:spPr>
            <a:xfrm>
              <a:off x="838200" y="3745468"/>
              <a:ext cx="5100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/>
                  <a:cs typeface="Tahoma"/>
                </a:rPr>
                <a:t>The state is given by the reduced densit</a:t>
              </a:r>
              <a:r>
                <a:rPr lang="en-US" altLang="ja-JP" dirty="0" smtClean="0">
                  <a:latin typeface="Tahoma"/>
                  <a:cs typeface="Tahoma"/>
                </a:rPr>
                <a:t>y matrix</a:t>
              </a:r>
              <a:endParaRPr kumimoji="1" lang="ja-JP" altLang="en-US" dirty="0">
                <a:latin typeface="Tahoma"/>
                <a:cs typeface="Tahoma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838200" y="5057001"/>
            <a:ext cx="7481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99"/>
                </a:solidFill>
                <a:latin typeface="Tahoma"/>
                <a:cs typeface="Tahoma"/>
              </a:rPr>
              <a:t>The difference between these two states is the observer’s point of view </a:t>
            </a:r>
          </a:p>
          <a:p>
            <a:r>
              <a:rPr kumimoji="1" lang="en-US" altLang="ja-JP" dirty="0" smtClean="0">
                <a:solidFill>
                  <a:srgbClr val="000099"/>
                </a:solidFill>
                <a:latin typeface="Tahoma"/>
                <a:cs typeface="Tahoma"/>
              </a:rPr>
              <a:t>when taking the mean-square vacuum fluctuations</a:t>
            </a:r>
            <a:endParaRPr kumimoji="1" lang="ja-JP" altLang="en-US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8200" y="1676400"/>
            <a:ext cx="651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99"/>
                </a:solidFill>
                <a:latin typeface="Tahoma"/>
                <a:cs typeface="Tahoma"/>
              </a:rPr>
              <a:t>We are supposed to know the entangled state in the region </a:t>
            </a:r>
            <a:r>
              <a:rPr kumimoji="1" lang="en-US" altLang="ja-JP" i="1" dirty="0" smtClean="0">
                <a:solidFill>
                  <a:srgbClr val="000099"/>
                </a:solidFill>
                <a:latin typeface="Tahoma"/>
                <a:cs typeface="Tahoma"/>
              </a:rPr>
              <a:t>R</a:t>
            </a:r>
            <a:endParaRPr kumimoji="1" lang="ja-JP" altLang="en-US" i="1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8200" y="3516868"/>
            <a:ext cx="781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99"/>
                </a:solidFill>
                <a:latin typeface="Tahoma"/>
                <a:cs typeface="Tahoma"/>
              </a:rPr>
              <a:t>We are su</a:t>
            </a:r>
            <a:r>
              <a:rPr lang="en-US" altLang="ja-JP" dirty="0" smtClean="0">
                <a:solidFill>
                  <a:srgbClr val="000099"/>
                </a:solidFill>
                <a:latin typeface="Tahoma"/>
                <a:cs typeface="Tahoma"/>
              </a:rPr>
              <a:t>pposed to be completely ignorant about the state in the </a:t>
            </a:r>
            <a:r>
              <a:rPr lang="en-US" altLang="ja-JP" i="1" dirty="0" smtClean="0">
                <a:solidFill>
                  <a:srgbClr val="000099"/>
                </a:solidFill>
                <a:latin typeface="Tahoma"/>
                <a:cs typeface="Tahoma"/>
              </a:rPr>
              <a:t>R</a:t>
            </a:r>
            <a:r>
              <a:rPr lang="en-US" altLang="ja-JP" dirty="0" smtClean="0">
                <a:solidFill>
                  <a:srgbClr val="000099"/>
                </a:solidFill>
                <a:latin typeface="Tahoma"/>
                <a:cs typeface="Tahoma"/>
              </a:rPr>
              <a:t> region</a:t>
            </a:r>
            <a:endParaRPr kumimoji="1" lang="ja-JP" altLang="en-US" i="1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71800" y="2057400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  <a:latin typeface="Tahoma"/>
                <a:cs typeface="Tahoma"/>
              </a:rPr>
              <a:t>``entangled state”</a:t>
            </a:r>
            <a:endParaRPr kumimoji="1" lang="ja-JP" altLang="en-US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00200" y="3897868"/>
            <a:ext cx="544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  <a:latin typeface="Tahoma"/>
                <a:cs typeface="Tahoma"/>
              </a:rPr>
              <a:t>``mixed state (obtained from the entangled state)”</a:t>
            </a:r>
            <a:endParaRPr kumimoji="1" lang="ja-JP" altLang="en-US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1000" y="1988840"/>
            <a:ext cx="8534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66"/>
                </a:solidFill>
                <a:latin typeface="Tahoma"/>
                <a:cs typeface="Tahoma"/>
              </a:rPr>
              <a:t>What would happen to the spectrum if we </a:t>
            </a:r>
          </a:p>
          <a:p>
            <a:r>
              <a:rPr kumimoji="1" lang="en-US" altLang="ja-JP" sz="3200" dirty="0" smtClean="0">
                <a:solidFill>
                  <a:srgbClr val="FF0066"/>
                </a:solidFill>
                <a:latin typeface="Tahoma"/>
                <a:cs typeface="Tahoma"/>
              </a:rPr>
              <a:t>assume the </a:t>
            </a:r>
            <a:r>
              <a:rPr kumimoji="1" lang="en-US" altLang="ja-JP" sz="3200" i="1" dirty="0" smtClean="0">
                <a:solidFill>
                  <a:srgbClr val="FF0066"/>
                </a:solidFill>
                <a:latin typeface="Tahoma"/>
                <a:cs typeface="Tahoma"/>
              </a:rPr>
              <a:t>L</a:t>
            </a:r>
            <a:r>
              <a:rPr kumimoji="1" lang="en-US" altLang="ja-JP" sz="3200" dirty="0" smtClean="0">
                <a:solidFill>
                  <a:srgbClr val="FF0066"/>
                </a:solidFill>
                <a:latin typeface="Tahoma"/>
                <a:cs typeface="Tahoma"/>
              </a:rPr>
              <a:t> region was the whole universe?</a:t>
            </a:r>
            <a:endParaRPr kumimoji="1" lang="ja-JP" altLang="en-US" sz="3200" i="1" dirty="0">
              <a:solidFill>
                <a:srgbClr val="FF0066"/>
              </a:solidFill>
              <a:latin typeface="Tahoma"/>
              <a:cs typeface="Tahom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36361" y="3124200"/>
            <a:ext cx="4440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B050"/>
                </a:solidFill>
                <a:latin typeface="Tahoma"/>
                <a:cs typeface="Tahoma"/>
              </a:rPr>
              <a:t>``non-entangled state”</a:t>
            </a:r>
            <a:endParaRPr kumimoji="1" lang="ja-JP" altLang="en-US" sz="32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grpSp>
        <p:nvGrpSpPr>
          <p:cNvPr id="86" name="グループ化 82"/>
          <p:cNvGrpSpPr>
            <a:grpSpLocks noChangeAspect="1"/>
          </p:cNvGrpSpPr>
          <p:nvPr/>
        </p:nvGrpSpPr>
        <p:grpSpPr>
          <a:xfrm>
            <a:off x="3126335" y="4495800"/>
            <a:ext cx="2126001" cy="2133113"/>
            <a:chOff x="4572000" y="2516705"/>
            <a:chExt cx="3645405" cy="3657601"/>
          </a:xfrm>
        </p:grpSpPr>
        <p:cxnSp>
          <p:nvCxnSpPr>
            <p:cNvPr id="87" name="直線コネクタ 86"/>
            <p:cNvCxnSpPr/>
            <p:nvPr/>
          </p:nvCxnSpPr>
          <p:spPr>
            <a:xfrm flipH="1">
              <a:off x="4572000" y="2528900"/>
              <a:ext cx="1822703" cy="18227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4572000" y="4351603"/>
              <a:ext cx="1822703" cy="18227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flipV="1">
              <a:off x="6394703" y="4351603"/>
              <a:ext cx="1822702" cy="18227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flipH="1" flipV="1">
              <a:off x="6394703" y="2528900"/>
              <a:ext cx="1822702" cy="18227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4572000" y="2516705"/>
              <a:ext cx="0" cy="365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flipV="1">
              <a:off x="4572000" y="6174305"/>
              <a:ext cx="364540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8217405" y="2528900"/>
              <a:ext cx="0" cy="3645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>
              <a:off x="4572000" y="2528900"/>
              <a:ext cx="18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6417205" y="2528900"/>
              <a:ext cx="18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正方形/長方形 95"/>
          <p:cNvSpPr>
            <a:spLocks noChangeAspect="1"/>
          </p:cNvSpPr>
          <p:nvPr/>
        </p:nvSpPr>
        <p:spPr>
          <a:xfrm>
            <a:off x="3126334" y="5558312"/>
            <a:ext cx="2131466" cy="1071088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False Vacuum</a:t>
            </a:r>
          </a:p>
          <a:p>
            <a:pPr algn="ctr"/>
            <a:r>
              <a:rPr kumimoji="1" lang="en-US" altLang="ja-JP" sz="1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(Euclid space)</a:t>
            </a:r>
            <a:endParaRPr kumimoji="1" lang="ja-JP" altLang="en-US" sz="12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7" name="直線コネクタ 96"/>
          <p:cNvCxnSpPr>
            <a:cxnSpLocks noChangeAspect="1"/>
          </p:cNvCxnSpPr>
          <p:nvPr/>
        </p:nvCxnSpPr>
        <p:spPr>
          <a:xfrm flipV="1">
            <a:off x="3138530" y="5558313"/>
            <a:ext cx="211500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二等辺三角形 97"/>
          <p:cNvSpPr>
            <a:spLocks noChangeAspect="1"/>
          </p:cNvSpPr>
          <p:nvPr/>
        </p:nvSpPr>
        <p:spPr>
          <a:xfrm flipH="1" flipV="1">
            <a:off x="3131490" y="4510366"/>
            <a:ext cx="1039892" cy="1039892"/>
          </a:xfrm>
          <a:prstGeom prst="triangle">
            <a:avLst>
              <a:gd name="adj" fmla="val 100000"/>
            </a:avLst>
          </a:prstGeom>
          <a:solidFill>
            <a:srgbClr val="FFCCCC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097962" y="4507318"/>
            <a:ext cx="9230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smtClean="0">
                <a:solidFill>
                  <a:srgbClr val="FF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are here</a:t>
            </a:r>
            <a:endParaRPr kumimoji="1" lang="ja-JP" altLang="en-US" sz="1050" dirty="0">
              <a:solidFill>
                <a:srgbClr val="FF008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184371"/>
              </p:ext>
            </p:extLst>
          </p:nvPr>
        </p:nvGraphicFramePr>
        <p:xfrm>
          <a:off x="3251747" y="4888318"/>
          <a:ext cx="230029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1" name="Equation" r:id="rId12" imgW="139616" imgH="165000" progId="Equation.DSMT4">
                  <p:embed/>
                </p:oleObj>
              </mc:Choice>
              <mc:Fallback>
                <p:oleObj name="Equation" r:id="rId12" imgW="139616" imgH="16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747" y="4888318"/>
                        <a:ext cx="230029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254845"/>
              </p:ext>
            </p:extLst>
          </p:nvPr>
        </p:nvGraphicFramePr>
        <p:xfrm>
          <a:off x="4943220" y="4888318"/>
          <a:ext cx="25146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2" name="数式" r:id="rId14" imgW="152216" imgH="164901" progId="Equation.3">
                  <p:embed/>
                </p:oleObj>
              </mc:Choice>
              <mc:Fallback>
                <p:oleObj name="数式" r:id="rId14" imgW="152216" imgH="1649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220" y="4888318"/>
                        <a:ext cx="25146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二等辺三角形 101"/>
          <p:cNvSpPr>
            <a:spLocks noChangeAspect="1"/>
          </p:cNvSpPr>
          <p:nvPr/>
        </p:nvSpPr>
        <p:spPr>
          <a:xfrm flipH="1" flipV="1">
            <a:off x="4197096" y="4507992"/>
            <a:ext cx="1053389" cy="1053388"/>
          </a:xfrm>
          <a:prstGeom prst="triangle">
            <a:avLst>
              <a:gd name="adj" fmla="val 100000"/>
            </a:avLst>
          </a:prstGeom>
          <a:solidFill>
            <a:srgbClr val="00B050">
              <a:alpha val="50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二等辺三角形 102"/>
          <p:cNvSpPr>
            <a:spLocks noChangeAspect="1"/>
          </p:cNvSpPr>
          <p:nvPr/>
        </p:nvSpPr>
        <p:spPr>
          <a:xfrm flipH="1" flipV="1">
            <a:off x="4197096" y="4507992"/>
            <a:ext cx="1053389" cy="1053388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413504" y="4495800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/>
                </a:solidFill>
                <a:latin typeface="Tahoma"/>
                <a:cs typeface="Tahoma"/>
              </a:rPr>
              <a:t>No access</a:t>
            </a:r>
            <a:endParaRPr kumimoji="1" lang="ja-JP" altLang="en-US" sz="11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1818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1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4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7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0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96" grpId="0" animBg="1"/>
      <p:bldP spid="96" grpId="1" animBg="1"/>
      <p:bldP spid="98" grpId="0" animBg="1"/>
      <p:bldP spid="99" grpId="0"/>
      <p:bldP spid="102" grpId="0" animBg="1"/>
      <p:bldP spid="102" grpId="1" animBg="1"/>
      <p:bldP spid="103" grpId="0" animBg="1"/>
      <p:bldP spid="103" grpId="1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/>
                <a:cs typeface="Tahoma"/>
              </a:rPr>
              <a:t>Non-entangled state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17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1752" y="2286000"/>
            <a:ext cx="782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where the properly normalized positive frequency functions in the </a:t>
            </a:r>
            <a:r>
              <a:rPr kumimoji="1" lang="en-US" altLang="ja-JP" i="1" dirty="0" smtClean="0">
                <a:latin typeface="Tahoma"/>
                <a:cs typeface="Tahoma"/>
              </a:rPr>
              <a:t>L </a:t>
            </a:r>
            <a:r>
              <a:rPr kumimoji="1" lang="en-US" altLang="ja-JP" dirty="0" smtClean="0">
                <a:latin typeface="Tahoma"/>
                <a:cs typeface="Tahoma"/>
              </a:rPr>
              <a:t>region</a:t>
            </a:r>
            <a:endParaRPr kumimoji="1" lang="ja-JP" altLang="en-US" i="1" dirty="0">
              <a:latin typeface="Tahoma"/>
              <a:cs typeface="Tahoma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684548"/>
              </p:ext>
            </p:extLst>
          </p:nvPr>
        </p:nvGraphicFramePr>
        <p:xfrm>
          <a:off x="4541838" y="1376363"/>
          <a:ext cx="12461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8" name="数式" r:id="rId4" imgW="877680" imgH="576000" progId="Equation.3">
                  <p:embed/>
                </p:oleObj>
              </mc:Choice>
              <mc:Fallback>
                <p:oleObj name="数式" r:id="rId4" imgW="877680" imgH="57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1376363"/>
                        <a:ext cx="1246187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01752" y="99060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Fourier mode field operator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088854"/>
              </p:ext>
            </p:extLst>
          </p:nvPr>
        </p:nvGraphicFramePr>
        <p:xfrm>
          <a:off x="633413" y="1447800"/>
          <a:ext cx="268763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9" name="数式" r:id="rId6" imgW="1572480" imgH="456840" progId="Equation.3">
                  <p:embed/>
                </p:oleObj>
              </mc:Choice>
              <mc:Fallback>
                <p:oleObj name="数式" r:id="rId6" imgW="1572480" imgH="456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447800"/>
                        <a:ext cx="2687637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04800" y="3429000"/>
            <a:ext cx="408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mean-square vacuum fluctuations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581426"/>
              </p:ext>
            </p:extLst>
          </p:nvPr>
        </p:nvGraphicFramePr>
        <p:xfrm>
          <a:off x="538163" y="3846513"/>
          <a:ext cx="53149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0" name="数式" r:id="rId8" imgW="3314700" imgH="482600" progId="Equation.3">
                  <p:embed/>
                </p:oleObj>
              </mc:Choice>
              <mc:Fallback>
                <p:oleObj name="数式" r:id="rId8" imgW="3314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3846513"/>
                        <a:ext cx="53149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75573"/>
              </p:ext>
            </p:extLst>
          </p:nvPr>
        </p:nvGraphicFramePr>
        <p:xfrm>
          <a:off x="715963" y="5218113"/>
          <a:ext cx="271938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1" name="数式" r:id="rId10" imgW="1691280" imgH="466200" progId="Equation.3">
                  <p:embed/>
                </p:oleObj>
              </mc:Choice>
              <mc:Fallback>
                <p:oleObj name="数式" r:id="rId10" imgW="1691280" imgH="46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5218113"/>
                        <a:ext cx="2719387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301752" y="47244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power spectrum becomes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008292"/>
              </p:ext>
            </p:extLst>
          </p:nvPr>
        </p:nvGraphicFramePr>
        <p:xfrm>
          <a:off x="3719513" y="5256213"/>
          <a:ext cx="5207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2" name="数式" r:id="rId12" imgW="393120" imgH="228240" progId="Equation.3">
                  <p:embed/>
                </p:oleObj>
              </mc:Choice>
              <mc:Fallback>
                <p:oleObj name="数式" r:id="rId12" imgW="393120" imgH="228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5256213"/>
                        <a:ext cx="5207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線矢印コネクタ 22"/>
          <p:cNvCxnSpPr/>
          <p:nvPr/>
        </p:nvCxnSpPr>
        <p:spPr>
          <a:xfrm>
            <a:off x="3630146" y="5630862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4468346" y="5402262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No time dependence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09330" y="6269250"/>
            <a:ext cx="6827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  <a:latin typeface="Tahoma"/>
                <a:cs typeface="Tahoma"/>
              </a:rPr>
              <a:t>The vacuum fluctuations gets frozen out after horizon exit.</a:t>
            </a:r>
            <a:endParaRPr kumimoji="1" lang="ja-JP" altLang="en-US" sz="20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784311"/>
              </p:ext>
            </p:extLst>
          </p:nvPr>
        </p:nvGraphicFramePr>
        <p:xfrm>
          <a:off x="3728571" y="5672137"/>
          <a:ext cx="5111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3" name="数式" r:id="rId14" imgW="383760" imgH="191880" progId="Equation.3">
                  <p:embed/>
                </p:oleObj>
              </mc:Choice>
              <mc:Fallback>
                <p:oleObj name="数式" r:id="rId14" imgW="383760" imgH="1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571" y="5672137"/>
                        <a:ext cx="5111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/>
        </p:nvGraphicFramePr>
        <p:xfrm>
          <a:off x="4696946" y="5257800"/>
          <a:ext cx="7127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4" name="Equation" r:id="rId16" imgW="444247" imgH="469601" progId="Equation.DSMT4">
                  <p:embed/>
                </p:oleObj>
              </mc:Choice>
              <mc:Fallback>
                <p:oleObj name="Equation" r:id="rId16" imgW="444247" imgH="4696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6946" y="5257800"/>
                        <a:ext cx="712788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円/楕円 20"/>
          <p:cNvSpPr>
            <a:spLocks noChangeAspect="1"/>
          </p:cNvSpPr>
          <p:nvPr/>
        </p:nvSpPr>
        <p:spPr>
          <a:xfrm>
            <a:off x="2514600" y="1600200"/>
            <a:ext cx="400929" cy="400929"/>
          </a:xfrm>
          <a:prstGeom prst="ellipse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7200" y="6260068"/>
            <a:ext cx="635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  <a:latin typeface="Tahoma"/>
                <a:cs typeface="Tahoma"/>
              </a:rPr>
              <a:t>We get the flat spectrum even for the non-entangled state.</a:t>
            </a:r>
            <a:endParaRPr kumimoji="1" lang="ja-JP" altLang="en-US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1000" y="6300028"/>
            <a:ext cx="783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Tahoma"/>
                <a:cs typeface="Tahoma"/>
              </a:rPr>
              <a:t>Let’s examine the behavior at long wavelengths after the horizon exit then.</a:t>
            </a:r>
            <a:endParaRPr kumimoji="1" lang="ja-JP" altLang="en-US" dirty="0">
              <a:solidFill>
                <a:srgbClr val="FF0066"/>
              </a:solidFill>
              <a:latin typeface="Tahoma"/>
              <a:cs typeface="Tahoma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381000" y="6095037"/>
            <a:ext cx="8411855" cy="646331"/>
            <a:chOff x="381000" y="4648200"/>
            <a:chExt cx="8411855" cy="646331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381000" y="4648200"/>
              <a:ext cx="84118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99"/>
                  </a:solidFill>
                  <a:latin typeface="Tahoma"/>
                  <a:cs typeface="Tahoma"/>
                </a:rPr>
                <a:t>We cannot distinguish which state is valid for our universe as far as we focus on </a:t>
              </a:r>
            </a:p>
            <a:p>
              <a:r>
                <a:rPr lang="en-US" altLang="ja-JP" dirty="0" smtClean="0">
                  <a:solidFill>
                    <a:srgbClr val="000099"/>
                  </a:solidFill>
                  <a:latin typeface="Tahoma"/>
                  <a:cs typeface="Tahoma"/>
                </a:rPr>
                <a:t>the short </a:t>
              </a:r>
              <a:r>
                <a:rPr lang="en-US" altLang="ja-JP" dirty="0" err="1" smtClean="0">
                  <a:solidFill>
                    <a:srgbClr val="000099"/>
                  </a:solidFill>
                  <a:latin typeface="Tahoma"/>
                  <a:cs typeface="Tahoma"/>
                </a:rPr>
                <a:t>wevelength</a:t>
              </a:r>
              <a:r>
                <a:rPr lang="en-US" altLang="ja-JP" dirty="0" smtClean="0">
                  <a:solidFill>
                    <a:srgbClr val="000099"/>
                  </a:solidFill>
                  <a:latin typeface="Tahoma"/>
                  <a:cs typeface="Tahoma"/>
                </a:rPr>
                <a:t> region of the spectrum.</a:t>
              </a:r>
              <a:endParaRPr kumimoji="1" lang="ja-JP" altLang="en-US" dirty="0">
                <a:solidFill>
                  <a:srgbClr val="000099"/>
                </a:solidFill>
                <a:latin typeface="Tahoma"/>
                <a:cs typeface="Tahoma"/>
              </a:endParaRPr>
            </a:p>
          </p:txBody>
        </p:sp>
        <p:pic>
          <p:nvPicPr>
            <p:cNvPr id="32783" name="Picture 15" descr="I:\21798.gi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105400" y="4953000"/>
              <a:ext cx="243840" cy="243840"/>
            </a:xfrm>
            <a:prstGeom prst="rect">
              <a:avLst/>
            </a:prstGeom>
            <a:noFill/>
          </p:spPr>
        </p:pic>
      </p:grp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309701"/>
              </p:ext>
            </p:extLst>
          </p:nvPr>
        </p:nvGraphicFramePr>
        <p:xfrm>
          <a:off x="658813" y="2808288"/>
          <a:ext cx="13223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5" name="数式" r:id="rId19" imgW="758520" imgH="237600" progId="Equation.3">
                  <p:embed/>
                </p:oleObj>
              </mc:Choice>
              <mc:Fallback>
                <p:oleObj name="数式" r:id="rId19" imgW="758520" imgH="23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2808288"/>
                        <a:ext cx="13223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307906"/>
              </p:ext>
            </p:extLst>
          </p:nvPr>
        </p:nvGraphicFramePr>
        <p:xfrm>
          <a:off x="2927350" y="2746375"/>
          <a:ext cx="224313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6" name="数式" r:id="rId21" imgW="1398600" imgH="292320" progId="Equation.3">
                  <p:embed/>
                </p:oleObj>
              </mc:Choice>
              <mc:Fallback>
                <p:oleObj name="数式" r:id="rId21" imgW="1398600" imgH="292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746375"/>
                        <a:ext cx="2243138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29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0" grpId="0"/>
      <p:bldP spid="24" grpId="0"/>
      <p:bldP spid="24" grpId="1"/>
      <p:bldP spid="25" grpId="0"/>
      <p:bldP spid="25" grpId="1"/>
      <p:bldP spid="21" grpId="0" animBg="1"/>
      <p:bldP spid="31" grpId="0"/>
      <p:bldP spid="31" grpId="1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/>
                <a:cs typeface="Tahoma"/>
              </a:rPr>
              <a:t>Spectra at long wavelengths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18</a:t>
            </a:fld>
            <a:endParaRPr lang="en-US" altLang="ja-JP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202889"/>
              </p:ext>
            </p:extLst>
          </p:nvPr>
        </p:nvGraphicFramePr>
        <p:xfrm>
          <a:off x="325438" y="2036763"/>
          <a:ext cx="6175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4" name="数式" r:id="rId4" imgW="381000" imgH="279400" progId="Equation.3">
                  <p:embed/>
                </p:oleObj>
              </mc:Choice>
              <mc:Fallback>
                <p:oleObj name="数式" r:id="rId4" imgW="381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2036763"/>
                        <a:ext cx="617537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2057400" y="1460500"/>
          <a:ext cx="39306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5" name="Equation" r:id="rId6" imgW="2463480" imgH="469800" progId="Equation.DSMT4">
                  <p:embed/>
                </p:oleObj>
              </mc:Choice>
              <mc:Fallback>
                <p:oleObj name="Equation" r:id="rId6" imgW="2463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60500"/>
                        <a:ext cx="393065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2057400" y="2351088"/>
          <a:ext cx="35655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6" name="Equation" r:id="rId8" imgW="2234880" imgH="469800" progId="Equation.DSMT4">
                  <p:embed/>
                </p:oleObj>
              </mc:Choice>
              <mc:Fallback>
                <p:oleObj name="Equation" r:id="rId8" imgW="2234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351088"/>
                        <a:ext cx="356552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28600" y="990600"/>
            <a:ext cx="801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</a:t>
            </a:r>
            <a:r>
              <a:rPr kumimoji="1" lang="en-US" altLang="ja-JP" i="1" dirty="0" smtClean="0">
                <a:latin typeface="Tahoma"/>
                <a:cs typeface="Tahoma"/>
              </a:rPr>
              <a:t>p </a:t>
            </a:r>
            <a:r>
              <a:rPr kumimoji="1" lang="en-US" altLang="ja-JP" dirty="0" smtClean="0">
                <a:latin typeface="Tahoma"/>
                <a:cs typeface="Tahoma"/>
              </a:rPr>
              <a:t>dependence at leading order of non-entangled and entangled states is</a:t>
            </a:r>
            <a:endParaRPr kumimoji="1" lang="ja-JP" altLang="en-US" i="1" dirty="0">
              <a:latin typeface="Tahoma"/>
              <a:cs typeface="Tahoma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990600" y="1973263"/>
            <a:ext cx="685800" cy="633412"/>
            <a:chOff x="990600" y="1973263"/>
            <a:chExt cx="685800" cy="633412"/>
          </a:xfrm>
        </p:grpSpPr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5864054"/>
                </p:ext>
              </p:extLst>
            </p:nvPr>
          </p:nvGraphicFramePr>
          <p:xfrm>
            <a:off x="1066800" y="1973263"/>
            <a:ext cx="4937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47" name="数式" r:id="rId10" imgW="406400" imgH="241300" progId="Equation.3">
                    <p:embed/>
                  </p:oleObj>
                </mc:Choice>
                <mc:Fallback>
                  <p:oleObj name="数式" r:id="rId10" imgW="4064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1973263"/>
                          <a:ext cx="4937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7033559"/>
                </p:ext>
              </p:extLst>
            </p:nvPr>
          </p:nvGraphicFramePr>
          <p:xfrm>
            <a:off x="1066800" y="2362200"/>
            <a:ext cx="474663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48" name="数式" r:id="rId12" imgW="393700" imgH="203200" progId="Equation.3">
                    <p:embed/>
                  </p:oleObj>
                </mc:Choice>
                <mc:Fallback>
                  <p:oleObj name="数式" r:id="rId12" imgW="3937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2362200"/>
                          <a:ext cx="474663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直線矢印コネクタ 10"/>
            <p:cNvCxnSpPr/>
            <p:nvPr/>
          </p:nvCxnSpPr>
          <p:spPr>
            <a:xfrm>
              <a:off x="990600" y="22860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左中かっこ 12"/>
          <p:cNvSpPr/>
          <p:nvPr/>
        </p:nvSpPr>
        <p:spPr>
          <a:xfrm>
            <a:off x="1828800" y="1828800"/>
            <a:ext cx="152400" cy="914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53200" y="1676400"/>
            <a:ext cx="46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n-lt"/>
              </a:rPr>
              <a:t>for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53200" y="2678668"/>
            <a:ext cx="46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n-lt"/>
              </a:rPr>
              <a:t>for</a:t>
            </a:r>
            <a:endParaRPr kumimoji="1" lang="ja-JP" altLang="en-US" dirty="0">
              <a:latin typeface="+mn-lt"/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213272"/>
              </p:ext>
            </p:extLst>
          </p:nvPr>
        </p:nvGraphicFramePr>
        <p:xfrm>
          <a:off x="7162800" y="1604963"/>
          <a:ext cx="34766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9" name="数式" r:id="rId14" imgW="215900" imgH="241300" progId="Equation.3">
                  <p:embed/>
                </p:oleObj>
              </mc:Choice>
              <mc:Fallback>
                <p:oleObj name="数式" r:id="rId14" imgW="215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604963"/>
                        <a:ext cx="34766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7138987" y="2678112"/>
          <a:ext cx="3286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0" name="Equation" r:id="rId16" imgW="203040" imgH="228600" progId="Equation.DSMT4">
                  <p:embed/>
                </p:oleObj>
              </mc:Choice>
              <mc:Fallback>
                <p:oleObj name="Equation" r:id="rId1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7" y="2678112"/>
                        <a:ext cx="328613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601021"/>
              </p:ext>
            </p:extLst>
          </p:nvPr>
        </p:nvGraphicFramePr>
        <p:xfrm>
          <a:off x="325438" y="3862586"/>
          <a:ext cx="6175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1" name="数式" r:id="rId18" imgW="381000" imgH="279400" progId="Equation.3">
                  <p:embed/>
                </p:oleObj>
              </mc:Choice>
              <mc:Fallback>
                <p:oleObj name="数式" r:id="rId18" imgW="381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3862586"/>
                        <a:ext cx="617537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グループ化 33"/>
          <p:cNvGrpSpPr/>
          <p:nvPr/>
        </p:nvGrpSpPr>
        <p:grpSpPr>
          <a:xfrm>
            <a:off x="990600" y="3800673"/>
            <a:ext cx="685800" cy="631825"/>
            <a:chOff x="990600" y="3727450"/>
            <a:chExt cx="685800" cy="631825"/>
          </a:xfrm>
        </p:grpSpPr>
        <p:graphicFrame>
          <p:nvGraphicFramePr>
            <p:cNvPr id="19" name="オブジェクト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4402704"/>
                </p:ext>
              </p:extLst>
            </p:nvPr>
          </p:nvGraphicFramePr>
          <p:xfrm>
            <a:off x="1066800" y="3727450"/>
            <a:ext cx="484188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52" name="数式" r:id="rId20" imgW="406400" imgH="241300" progId="Equation.3">
                    <p:embed/>
                  </p:oleObj>
                </mc:Choice>
                <mc:Fallback>
                  <p:oleObj name="数式" r:id="rId20" imgW="4064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3727450"/>
                          <a:ext cx="484188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オブジェクト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8991181"/>
                </p:ext>
              </p:extLst>
            </p:nvPr>
          </p:nvGraphicFramePr>
          <p:xfrm>
            <a:off x="1066800" y="4114800"/>
            <a:ext cx="474663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53" name="数式" r:id="rId22" imgW="393700" imgH="203200" progId="Equation.3">
                    <p:embed/>
                  </p:oleObj>
                </mc:Choice>
                <mc:Fallback>
                  <p:oleObj name="数式" r:id="rId22" imgW="3937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4114800"/>
                          <a:ext cx="474663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直線矢印コネクタ 20"/>
            <p:cNvCxnSpPr/>
            <p:nvPr/>
          </p:nvCxnSpPr>
          <p:spPr>
            <a:xfrm>
              <a:off x="990600" y="40386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/>
          <p:cNvSpPr txBox="1"/>
          <p:nvPr/>
        </p:nvSpPr>
        <p:spPr>
          <a:xfrm>
            <a:off x="6815137" y="4768016"/>
            <a:ext cx="46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n-lt"/>
              </a:rPr>
              <a:t>for</a:t>
            </a:r>
            <a:endParaRPr kumimoji="1" lang="ja-JP" altLang="en-US" dirty="0">
              <a:latin typeface="+mn-lt"/>
            </a:endParaRPr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846685"/>
              </p:ext>
            </p:extLst>
          </p:nvPr>
        </p:nvGraphicFramePr>
        <p:xfrm>
          <a:off x="7415213" y="4696023"/>
          <a:ext cx="3683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4" name="数式" r:id="rId24" imgW="228600" imgH="241300" progId="Equation.3">
                  <p:embed/>
                </p:oleObj>
              </mc:Choice>
              <mc:Fallback>
                <p:oleObj name="数式" r:id="rId24" imgW="228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213" y="4696023"/>
                        <a:ext cx="3683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228600" y="3276600"/>
            <a:ext cx="8309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</a:t>
            </a:r>
            <a:r>
              <a:rPr kumimoji="1" lang="en-US" altLang="ja-JP" i="1" dirty="0" smtClean="0">
                <a:latin typeface="Tahoma"/>
                <a:cs typeface="Tahoma"/>
              </a:rPr>
              <a:t>p </a:t>
            </a:r>
            <a:r>
              <a:rPr kumimoji="1" lang="en-US" altLang="ja-JP" dirty="0" smtClean="0">
                <a:latin typeface="Tahoma"/>
                <a:cs typeface="Tahoma"/>
              </a:rPr>
              <a:t>dependence at leading order of mixed states </a:t>
            </a:r>
            <a:r>
              <a:rPr lang="en-US" altLang="ja-JP" dirty="0" smtClean="0">
                <a:latin typeface="Tahoma"/>
                <a:cs typeface="Tahoma"/>
              </a:rPr>
              <a:t>in the case of small mass </a:t>
            </a:r>
            <a:r>
              <a:rPr kumimoji="1" lang="en-US" altLang="ja-JP" dirty="0" smtClean="0">
                <a:latin typeface="Tahoma"/>
                <a:cs typeface="Tahoma"/>
              </a:rPr>
              <a:t>is</a:t>
            </a:r>
            <a:endParaRPr kumimoji="1" lang="ja-JP" altLang="en-US" i="1" dirty="0">
              <a:latin typeface="Tahoma"/>
              <a:cs typeface="Tahoma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5638800" y="2362200"/>
            <a:ext cx="304800" cy="304800"/>
          </a:xfrm>
          <a:prstGeom prst="straightConnector1">
            <a:avLst/>
          </a:prstGeom>
          <a:ln w="19050">
            <a:solidFill>
              <a:srgbClr val="000099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グループ化 42"/>
          <p:cNvGrpSpPr/>
          <p:nvPr/>
        </p:nvGrpSpPr>
        <p:grpSpPr>
          <a:xfrm>
            <a:off x="5867400" y="2133600"/>
            <a:ext cx="2133092" cy="307777"/>
            <a:chOff x="5867400" y="2133600"/>
            <a:chExt cx="2133092" cy="307777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5867400" y="2133600"/>
              <a:ext cx="1755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000099"/>
                  </a:solidFill>
                  <a:latin typeface="Tahoma"/>
                  <a:cs typeface="Tahoma"/>
                </a:rPr>
                <a:t>d</a:t>
              </a:r>
              <a:r>
                <a:rPr kumimoji="1" lang="en-US" altLang="ja-JP" sz="1400" dirty="0" smtClean="0">
                  <a:solidFill>
                    <a:srgbClr val="000099"/>
                  </a:solidFill>
                  <a:latin typeface="Tahoma"/>
                  <a:cs typeface="Tahoma"/>
                </a:rPr>
                <a:t>ecrease fastest as</a:t>
              </a:r>
              <a:endParaRPr kumimoji="1" lang="ja-JP" altLang="en-US" sz="1400" dirty="0">
                <a:solidFill>
                  <a:srgbClr val="000099"/>
                </a:solidFill>
                <a:latin typeface="Tahoma"/>
                <a:cs typeface="Tahoma"/>
              </a:endParaRPr>
            </a:p>
          </p:txBody>
        </p:sp>
        <p:graphicFrame>
          <p:nvGraphicFramePr>
            <p:cNvPr id="42" name="オブジェクト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3146501"/>
                </p:ext>
              </p:extLst>
            </p:nvPr>
          </p:nvGraphicFramePr>
          <p:xfrm>
            <a:off x="7479792" y="2148840"/>
            <a:ext cx="520700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55" name="数式" r:id="rId26" imgW="431640" imgH="203040" progId="Equation.3">
                    <p:embed/>
                  </p:oleObj>
                </mc:Choice>
                <mc:Fallback>
                  <p:oleObj name="数式" r:id="rId26" imgW="431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9792" y="2148840"/>
                          <a:ext cx="520700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円/楕円 43"/>
          <p:cNvSpPr>
            <a:spLocks noChangeAspect="1"/>
          </p:cNvSpPr>
          <p:nvPr/>
        </p:nvSpPr>
        <p:spPr>
          <a:xfrm>
            <a:off x="5257800" y="2570871"/>
            <a:ext cx="400929" cy="400929"/>
          </a:xfrm>
          <a:prstGeom prst="ellipse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>
            <a:spLocks noChangeAspect="1"/>
          </p:cNvSpPr>
          <p:nvPr/>
        </p:nvSpPr>
        <p:spPr>
          <a:xfrm>
            <a:off x="5612435" y="1650035"/>
            <a:ext cx="407365" cy="407365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287337"/>
              </p:ext>
            </p:extLst>
          </p:nvPr>
        </p:nvGraphicFramePr>
        <p:xfrm>
          <a:off x="1828800" y="3891161"/>
          <a:ext cx="70056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6" name="数式" r:id="rId28" imgW="4406760" imgH="304560" progId="Equation.3">
                  <p:embed/>
                </p:oleObj>
              </mc:Choice>
              <mc:Fallback>
                <p:oleObj name="数式" r:id="rId28" imgW="44067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1161"/>
                        <a:ext cx="7005638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485809"/>
              </p:ext>
            </p:extLst>
          </p:nvPr>
        </p:nvGraphicFramePr>
        <p:xfrm>
          <a:off x="1905000" y="4391223"/>
          <a:ext cx="44831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7" name="数式" r:id="rId30" imgW="2819160" imgH="660240" progId="Equation.3">
                  <p:embed/>
                </p:oleObj>
              </mc:Choice>
              <mc:Fallback>
                <p:oleObj name="数式" r:id="rId30" imgW="28191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91223"/>
                        <a:ext cx="44831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円/楕円 34"/>
          <p:cNvSpPr>
            <a:spLocks noChangeAspect="1"/>
          </p:cNvSpPr>
          <p:nvPr/>
        </p:nvSpPr>
        <p:spPr>
          <a:xfrm>
            <a:off x="6096000" y="4721423"/>
            <a:ext cx="407365" cy="407365"/>
          </a:xfrm>
          <a:prstGeom prst="ellipse">
            <a:avLst/>
          </a:prstGeom>
          <a:solidFill>
            <a:srgbClr val="FF5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 flipH="1" flipV="1">
            <a:off x="6324600" y="5178623"/>
            <a:ext cx="76200" cy="304800"/>
          </a:xfrm>
          <a:prstGeom prst="straightConnector1">
            <a:avLst/>
          </a:prstGeom>
          <a:ln w="19050">
            <a:solidFill>
              <a:srgbClr val="FF006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グループ化 48"/>
          <p:cNvGrpSpPr/>
          <p:nvPr/>
        </p:nvGrpSpPr>
        <p:grpSpPr>
          <a:xfrm>
            <a:off x="6324600" y="5407223"/>
            <a:ext cx="2562860" cy="307777"/>
            <a:chOff x="5397500" y="2133600"/>
            <a:chExt cx="2562860" cy="307777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5397500" y="2133600"/>
              <a:ext cx="21244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FF0066"/>
                  </a:solidFill>
                  <a:latin typeface="Tahoma"/>
                  <a:cs typeface="Tahoma"/>
                </a:rPr>
                <a:t>decrease</a:t>
              </a:r>
              <a:r>
                <a:rPr kumimoji="1" lang="en-US" altLang="ja-JP" sz="1400" dirty="0" smtClean="0">
                  <a:solidFill>
                    <a:srgbClr val="FF0066"/>
                  </a:solidFill>
                  <a:latin typeface="Tahoma"/>
                  <a:cs typeface="Tahoma"/>
                </a:rPr>
                <a:t> </a:t>
              </a:r>
              <a:r>
                <a:rPr lang="en-US" altLang="ja-JP" sz="1400" dirty="0" smtClean="0">
                  <a:solidFill>
                    <a:srgbClr val="FF0066"/>
                  </a:solidFill>
                  <a:latin typeface="Tahoma"/>
                  <a:cs typeface="Tahoma"/>
                </a:rPr>
                <a:t>most slowly</a:t>
              </a:r>
              <a:r>
                <a:rPr kumimoji="1" lang="en-US" altLang="ja-JP" sz="1400" dirty="0" smtClean="0">
                  <a:solidFill>
                    <a:srgbClr val="FF0066"/>
                  </a:solidFill>
                  <a:latin typeface="Tahoma"/>
                  <a:cs typeface="Tahoma"/>
                </a:rPr>
                <a:t> as</a:t>
              </a:r>
              <a:endParaRPr kumimoji="1" lang="ja-JP" altLang="en-US" sz="1400" dirty="0">
                <a:solidFill>
                  <a:srgbClr val="FF0066"/>
                </a:solidFill>
                <a:latin typeface="Tahoma"/>
                <a:cs typeface="Tahoma"/>
              </a:endParaRPr>
            </a:p>
          </p:txBody>
        </p:sp>
        <p:graphicFrame>
          <p:nvGraphicFramePr>
            <p:cNvPr id="39" name="オブジェクト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5791119"/>
                </p:ext>
              </p:extLst>
            </p:nvPr>
          </p:nvGraphicFramePr>
          <p:xfrm>
            <a:off x="7439660" y="2176272"/>
            <a:ext cx="520700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58" name="数式" r:id="rId32" imgW="431640" imgH="203040" progId="Equation.3">
                    <p:embed/>
                  </p:oleObj>
                </mc:Choice>
                <mc:Fallback>
                  <p:oleObj name="数式" r:id="rId32" imgW="431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9660" y="2176272"/>
                          <a:ext cx="520700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1393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Inflationary cosmology/String landscape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1863-2156-49D2-9658-8214BED1802B}" type="slidenum">
              <a:rPr lang="en-US" altLang="ja-JP"/>
              <a:pPr/>
              <a:t>1</a:t>
            </a:fld>
            <a:endParaRPr lang="en-US" altLang="ja-JP"/>
          </a:p>
        </p:txBody>
      </p:sp>
      <p:pic>
        <p:nvPicPr>
          <p:cNvPr id="4109" name="Picture 13" descr="I:\multiverse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2909" t="4267" b="1991"/>
          <a:stretch>
            <a:fillRect/>
          </a:stretch>
        </p:blipFill>
        <p:spPr bwMode="auto">
          <a:xfrm>
            <a:off x="1295400" y="1828800"/>
            <a:ext cx="6408807" cy="4218918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228600" y="990600"/>
            <a:ext cx="8890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Inflationary cosmology/String landscape suggest that our universe may not be the</a:t>
            </a:r>
          </a:p>
          <a:p>
            <a:r>
              <a:rPr lang="en-US" altLang="ja-JP" dirty="0" smtClean="0">
                <a:latin typeface="Tahoma"/>
                <a:cs typeface="Tahoma"/>
              </a:rPr>
              <a:t>only universe but</a:t>
            </a:r>
            <a:r>
              <a:rPr lang="en-US" altLang="ja-JP" dirty="0">
                <a:latin typeface="Tahoma"/>
                <a:cs typeface="Tahoma"/>
              </a:rPr>
              <a:t> </a:t>
            </a:r>
            <a:r>
              <a:rPr lang="en-US" altLang="ja-JP" dirty="0" smtClean="0">
                <a:latin typeface="Tahoma"/>
                <a:cs typeface="Tahoma"/>
              </a:rPr>
              <a:t>is part of a vast complex of universes that we call the multiverse.</a:t>
            </a:r>
            <a:endParaRPr kumimoji="1" lang="en-US" altLang="ja-JP" dirty="0" smtClean="0">
              <a:latin typeface="Tahoma"/>
              <a:cs typeface="Tahom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57400" y="30480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ahoma"/>
                <a:cs typeface="Tahoma"/>
              </a:rPr>
              <a:t>Our universe</a:t>
            </a:r>
            <a:endParaRPr kumimoji="1" lang="ja-JP" alt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25649" y="4202669"/>
            <a:ext cx="244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Tahoma"/>
                <a:cs typeface="Tahoma"/>
              </a:rPr>
              <a:t>the</a:t>
            </a:r>
            <a:r>
              <a:rPr kumimoji="1" lang="en-US" altLang="ja-JP" dirty="0" smtClean="0">
                <a:solidFill>
                  <a:schemeClr val="bg1"/>
                </a:solidFill>
                <a:latin typeface="Tahoma"/>
                <a:cs typeface="Tahoma"/>
              </a:rPr>
              <a:t> universe out there</a:t>
            </a:r>
            <a:endParaRPr kumimoji="1" lang="ja-JP" alt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3124200" y="3429000"/>
            <a:ext cx="381000" cy="609601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4876800" y="4572001"/>
            <a:ext cx="228600" cy="60960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411020" y="6336268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Tahoma"/>
                <a:cs typeface="Tahoma"/>
              </a:rPr>
              <a:t>Is our universe is entangled with the universe out there?</a:t>
            </a:r>
            <a:endParaRPr kumimoji="1" lang="ja-JP" altLang="en-US" dirty="0">
              <a:solidFill>
                <a:srgbClr val="FF0066"/>
              </a:solidFill>
              <a:latin typeface="Tahoma"/>
              <a:cs typeface="Tahom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59439" y="6336268"/>
            <a:ext cx="410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Tahoma"/>
                <a:cs typeface="Tahoma"/>
              </a:rPr>
              <a:t>Can we </a:t>
            </a:r>
            <a:r>
              <a:rPr lang="en-US" altLang="ja-JP" dirty="0" smtClean="0">
                <a:solidFill>
                  <a:srgbClr val="FF0066"/>
                </a:solidFill>
                <a:latin typeface="Tahoma"/>
                <a:cs typeface="Tahoma"/>
              </a:rPr>
              <a:t>detect</a:t>
            </a:r>
            <a:r>
              <a:rPr kumimoji="1" lang="en-US" altLang="ja-JP" dirty="0" smtClean="0">
                <a:solidFill>
                  <a:srgbClr val="FF0066"/>
                </a:solidFill>
                <a:latin typeface="Tahoma"/>
                <a:cs typeface="Tahoma"/>
              </a:rPr>
              <a:t> observable signatures? </a:t>
            </a:r>
            <a:endParaRPr kumimoji="1" lang="ja-JP" altLang="en-US" dirty="0">
              <a:solidFill>
                <a:srgbClr val="FF0066"/>
              </a:solidFill>
              <a:latin typeface="Tahoma"/>
              <a:cs typeface="Tahom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19800" y="6047601"/>
            <a:ext cx="1742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n-lt"/>
              </a:rPr>
              <a:t>© National Geographic</a:t>
            </a:r>
            <a:endParaRPr kumimoji="1" lang="ja-JP" altLang="en-US" sz="1200" dirty="0">
              <a:latin typeface="+mn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01522" y="6355080"/>
            <a:ext cx="520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99"/>
                </a:solidFill>
                <a:latin typeface="Tahoma"/>
                <a:cs typeface="Tahoma"/>
              </a:rPr>
              <a:t>Can we confirm the existence of other universes?</a:t>
            </a:r>
            <a:endParaRPr kumimoji="1" lang="ja-JP" altLang="en-US" dirty="0">
              <a:solidFill>
                <a:srgbClr val="000099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0388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5" grpId="1"/>
      <p:bldP spid="16" grpId="0"/>
      <p:bldP spid="18" grpId="0"/>
      <p:bldP spid="1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/>
                <a:cs typeface="Tahoma"/>
              </a:rPr>
              <a:t>Possible observable signatures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19</a:t>
            </a:fld>
            <a:endParaRPr lang="en-US" altLang="ja-JP"/>
          </a:p>
        </p:txBody>
      </p:sp>
      <p:pic>
        <p:nvPicPr>
          <p:cNvPr id="39938" name="Picture 2" descr="I:\varphi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59880"/>
            <a:ext cx="7315214" cy="4464720"/>
          </a:xfrm>
          <a:prstGeom prst="rect">
            <a:avLst/>
          </a:prstGeom>
          <a:noFill/>
        </p:spPr>
      </p:pic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8308975" y="5845175"/>
          <a:ext cx="3016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1" name="数式" r:id="rId5" imgW="152216" imgH="164901" progId="Equation.3">
                  <p:embed/>
                </p:oleObj>
              </mc:Choice>
              <mc:Fallback>
                <p:oleObj name="数式" r:id="rId5" imgW="152216" imgH="1649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8975" y="5845175"/>
                        <a:ext cx="30162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1828800" y="2560320"/>
            <a:ext cx="2350667" cy="307777"/>
            <a:chOff x="1828800" y="2560320"/>
            <a:chExt cx="2350667" cy="307777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1828800" y="2743200"/>
              <a:ext cx="457200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2286000" y="2560320"/>
              <a:ext cx="18934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00FF00"/>
                  </a:solidFill>
                  <a:latin typeface="Tahoma"/>
                  <a:cs typeface="Tahoma"/>
                </a:rPr>
                <a:t>: </a:t>
              </a:r>
              <a:r>
                <a:rPr kumimoji="1" lang="en-US" altLang="ja-JP" sz="1400" dirty="0" smtClean="0">
                  <a:solidFill>
                    <a:srgbClr val="00FF00"/>
                  </a:solidFill>
                  <a:latin typeface="Tahoma"/>
                  <a:cs typeface="Tahoma"/>
                </a:rPr>
                <a:t>non-entangled</a:t>
              </a:r>
              <a:r>
                <a:rPr lang="ja-JP" altLang="en-US" sz="1400" dirty="0" smtClean="0">
                  <a:solidFill>
                    <a:srgbClr val="00FF00"/>
                  </a:solidFill>
                  <a:latin typeface="Tahoma"/>
                  <a:cs typeface="Tahoma"/>
                </a:rPr>
                <a:t> </a:t>
              </a:r>
              <a:r>
                <a:rPr lang="en-US" altLang="ja-JP" sz="1400" dirty="0" smtClean="0">
                  <a:solidFill>
                    <a:srgbClr val="00FF00"/>
                  </a:solidFill>
                  <a:latin typeface="Tahoma"/>
                  <a:cs typeface="Tahoma"/>
                </a:rPr>
                <a:t>state</a:t>
              </a:r>
              <a:endParaRPr kumimoji="1" lang="ja-JP" altLang="en-US" sz="1400" dirty="0">
                <a:solidFill>
                  <a:srgbClr val="00FF00"/>
                </a:solidFill>
                <a:latin typeface="Tahoma"/>
                <a:cs typeface="Tahoma"/>
              </a:endParaRPr>
            </a:p>
          </p:txBody>
        </p:sp>
      </p:grpSp>
      <p:pic>
        <p:nvPicPr>
          <p:cNvPr id="39941" name="Picture 5" descr="I:\chi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386" y="1856232"/>
            <a:ext cx="7315214" cy="4464720"/>
          </a:xfrm>
          <a:prstGeom prst="rect">
            <a:avLst/>
          </a:prstGeom>
          <a:noFill/>
        </p:spPr>
      </p:pic>
      <p:grpSp>
        <p:nvGrpSpPr>
          <p:cNvPr id="11" name="グループ化 10"/>
          <p:cNvGrpSpPr/>
          <p:nvPr/>
        </p:nvGrpSpPr>
        <p:grpSpPr>
          <a:xfrm>
            <a:off x="1828800" y="2359223"/>
            <a:ext cx="1986752" cy="307777"/>
            <a:chOff x="1828800" y="2359223"/>
            <a:chExt cx="1986752" cy="307777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1828800" y="2532888"/>
              <a:ext cx="457200" cy="0"/>
            </a:xfrm>
            <a:prstGeom prst="line">
              <a:avLst/>
            </a:prstGeom>
            <a:ln w="28575">
              <a:solidFill>
                <a:srgbClr val="1F49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2284364" y="2359223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1F49E1"/>
                  </a:solidFill>
                  <a:latin typeface="Tahoma"/>
                  <a:cs typeface="Tahoma"/>
                </a:rPr>
                <a:t>: </a:t>
              </a:r>
              <a:r>
                <a:rPr kumimoji="1" lang="en-US" altLang="ja-JP" sz="1400" dirty="0" smtClean="0">
                  <a:solidFill>
                    <a:srgbClr val="1F49E1"/>
                  </a:solidFill>
                  <a:latin typeface="Tahoma"/>
                  <a:cs typeface="Tahoma"/>
                </a:rPr>
                <a:t>entangled state</a:t>
              </a:r>
              <a:endParaRPr kumimoji="1" lang="ja-JP" altLang="en-US" sz="1400" dirty="0">
                <a:solidFill>
                  <a:srgbClr val="1F49E1"/>
                </a:solidFill>
                <a:latin typeface="Tahoma"/>
                <a:cs typeface="Tahoma"/>
              </a:endParaRPr>
            </a:p>
          </p:txBody>
        </p:sp>
      </p:grpSp>
      <p:pic>
        <p:nvPicPr>
          <p:cNvPr id="39942" name="Picture 6" descr="I:\psi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386" y="1856232"/>
            <a:ext cx="7315214" cy="4464720"/>
          </a:xfrm>
          <a:prstGeom prst="rect">
            <a:avLst/>
          </a:prstGeom>
          <a:noFill/>
        </p:spPr>
      </p:pic>
      <p:grpSp>
        <p:nvGrpSpPr>
          <p:cNvPr id="15" name="グループ化 14"/>
          <p:cNvGrpSpPr/>
          <p:nvPr/>
        </p:nvGrpSpPr>
        <p:grpSpPr>
          <a:xfrm>
            <a:off x="1828800" y="2133600"/>
            <a:ext cx="1678432" cy="307777"/>
            <a:chOff x="1828800" y="2133600"/>
            <a:chExt cx="1678432" cy="307777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1828800" y="2313432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2286000" y="2133600"/>
              <a:ext cx="1221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FF0000"/>
                  </a:solidFill>
                  <a:latin typeface="Tahoma"/>
                  <a:cs typeface="Tahoma"/>
                </a:rPr>
                <a:t>: mix</a:t>
              </a:r>
              <a:r>
                <a:rPr kumimoji="1" lang="en-US" altLang="ja-JP" sz="1400" dirty="0" smtClean="0">
                  <a:solidFill>
                    <a:srgbClr val="FF0000"/>
                  </a:solidFill>
                  <a:latin typeface="Tahoma"/>
                  <a:cs typeface="Tahoma"/>
                </a:rPr>
                <a:t>ed state</a:t>
              </a:r>
              <a:endParaRPr kumimoji="1" lang="ja-JP" altLang="en-US" sz="1400" dirty="0">
                <a:solidFill>
                  <a:srgbClr val="FF0000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18" name="円/楕円 17"/>
          <p:cNvSpPr/>
          <p:nvPr/>
        </p:nvSpPr>
        <p:spPr>
          <a:xfrm>
            <a:off x="2362200" y="4800600"/>
            <a:ext cx="1066800" cy="1066800"/>
          </a:xfrm>
          <a:prstGeom prst="ellipse">
            <a:avLst/>
          </a:prstGeom>
          <a:noFill/>
          <a:ln w="38100">
            <a:solidFill>
              <a:srgbClr val="1F49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886178"/>
              </p:ext>
            </p:extLst>
          </p:nvPr>
        </p:nvGraphicFramePr>
        <p:xfrm>
          <a:off x="6756400" y="1193800"/>
          <a:ext cx="154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2" name="数式" r:id="rId9" imgW="774700" imgH="241300" progId="Equation.3">
                  <p:embed/>
                </p:oleObj>
              </mc:Choice>
              <mc:Fallback>
                <p:oleObj name="数式" r:id="rId9" imgW="774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193800"/>
                        <a:ext cx="1549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円/楕円 19"/>
          <p:cNvSpPr/>
          <p:nvPr/>
        </p:nvSpPr>
        <p:spPr>
          <a:xfrm>
            <a:off x="7315200" y="1676400"/>
            <a:ext cx="1066800" cy="1066800"/>
          </a:xfrm>
          <a:prstGeom prst="ellipse">
            <a:avLst/>
          </a:prstGeom>
          <a:noFill/>
          <a:ln w="38100">
            <a:solidFill>
              <a:srgbClr val="1F49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143000" y="5257800"/>
            <a:ext cx="1066800" cy="1066800"/>
          </a:xfrm>
          <a:prstGeom prst="ellipse">
            <a:avLst/>
          </a:prstGeom>
          <a:noFill/>
          <a:ln w="38100">
            <a:solidFill>
              <a:srgbClr val="1F49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522161"/>
              </p:ext>
            </p:extLst>
          </p:nvPr>
        </p:nvGraphicFramePr>
        <p:xfrm>
          <a:off x="850392" y="1216152"/>
          <a:ext cx="1346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3" name="数式" r:id="rId11" imgW="673100" imgH="279400" progId="Equation.3">
                  <p:embed/>
                </p:oleObj>
              </mc:Choice>
              <mc:Fallback>
                <p:oleObj name="数式" r:id="rId11" imgW="673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392" y="1216152"/>
                        <a:ext cx="13462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553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:\varphi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952" y="1538621"/>
            <a:ext cx="7315214" cy="4557379"/>
          </a:xfrm>
          <a:prstGeom prst="rect">
            <a:avLst/>
          </a:prstGeom>
          <a:noFill/>
        </p:spPr>
      </p:pic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8153400" y="5562600"/>
          <a:ext cx="8509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5" name="Equation" r:id="rId5" imgW="418641" imgH="203261" progId="Equation.DSMT4">
                  <p:embed/>
                </p:oleObj>
              </mc:Choice>
              <mc:Fallback>
                <p:oleObj name="Equation" r:id="rId5" imgW="418641" imgH="20326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562600"/>
                        <a:ext cx="8509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グループ化 18"/>
          <p:cNvGrpSpPr/>
          <p:nvPr/>
        </p:nvGrpSpPr>
        <p:grpSpPr>
          <a:xfrm>
            <a:off x="5410200" y="5074920"/>
            <a:ext cx="2350667" cy="307777"/>
            <a:chOff x="1828800" y="2560320"/>
            <a:chExt cx="2350667" cy="307777"/>
          </a:xfrm>
        </p:grpSpPr>
        <p:cxnSp>
          <p:nvCxnSpPr>
            <p:cNvPr id="20" name="直線コネクタ 19"/>
            <p:cNvCxnSpPr/>
            <p:nvPr/>
          </p:nvCxnSpPr>
          <p:spPr>
            <a:xfrm>
              <a:off x="1828800" y="2743200"/>
              <a:ext cx="457200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2286000" y="2560320"/>
              <a:ext cx="18934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00FF00"/>
                  </a:solidFill>
                  <a:latin typeface="Tahoma"/>
                  <a:cs typeface="Tahoma"/>
                </a:rPr>
                <a:t>: </a:t>
              </a:r>
              <a:r>
                <a:rPr kumimoji="1" lang="en-US" altLang="ja-JP" sz="1400" dirty="0" smtClean="0">
                  <a:solidFill>
                    <a:srgbClr val="00FF00"/>
                  </a:solidFill>
                  <a:latin typeface="Tahoma"/>
                  <a:cs typeface="Tahoma"/>
                </a:rPr>
                <a:t>non-entangled state</a:t>
              </a:r>
              <a:endParaRPr kumimoji="1" lang="ja-JP" altLang="en-US" sz="1400" dirty="0">
                <a:solidFill>
                  <a:srgbClr val="00FF00"/>
                </a:solidFill>
                <a:latin typeface="Tahoma"/>
                <a:cs typeface="Tahoma"/>
              </a:endParaRPr>
            </a:p>
          </p:txBody>
        </p:sp>
      </p:grpSp>
      <p:pic>
        <p:nvPicPr>
          <p:cNvPr id="40971" name="Picture 11" descr="I:\chi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952" y="1538621"/>
            <a:ext cx="7315214" cy="4557379"/>
          </a:xfrm>
          <a:prstGeom prst="rect">
            <a:avLst/>
          </a:prstGeom>
          <a:noFill/>
        </p:spPr>
      </p:pic>
      <p:grpSp>
        <p:nvGrpSpPr>
          <p:cNvPr id="23" name="グループ化 22"/>
          <p:cNvGrpSpPr/>
          <p:nvPr/>
        </p:nvGrpSpPr>
        <p:grpSpPr>
          <a:xfrm>
            <a:off x="5422392" y="4873823"/>
            <a:ext cx="1986752" cy="307777"/>
            <a:chOff x="1828800" y="2359223"/>
            <a:chExt cx="1986752" cy="307777"/>
          </a:xfrm>
        </p:grpSpPr>
        <p:cxnSp>
          <p:nvCxnSpPr>
            <p:cNvPr id="24" name="直線コネクタ 23"/>
            <p:cNvCxnSpPr/>
            <p:nvPr/>
          </p:nvCxnSpPr>
          <p:spPr>
            <a:xfrm>
              <a:off x="1828800" y="2532888"/>
              <a:ext cx="457200" cy="0"/>
            </a:xfrm>
            <a:prstGeom prst="line">
              <a:avLst/>
            </a:prstGeom>
            <a:ln w="28575">
              <a:solidFill>
                <a:srgbClr val="1F49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2284364" y="2359223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1F49E1"/>
                  </a:solidFill>
                  <a:latin typeface="Tahoma"/>
                  <a:cs typeface="Tahoma"/>
                </a:rPr>
                <a:t>: </a:t>
              </a:r>
              <a:r>
                <a:rPr kumimoji="1" lang="en-US" altLang="ja-JP" sz="1400" dirty="0" smtClean="0">
                  <a:solidFill>
                    <a:srgbClr val="1F49E1"/>
                  </a:solidFill>
                  <a:latin typeface="Tahoma"/>
                  <a:cs typeface="Tahoma"/>
                </a:rPr>
                <a:t>entangled state</a:t>
              </a:r>
              <a:endParaRPr kumimoji="1" lang="ja-JP" altLang="en-US" sz="1400" dirty="0">
                <a:solidFill>
                  <a:srgbClr val="1F49E1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/>
                <a:cs typeface="Tahoma"/>
              </a:rPr>
              <a:t>Possible observable signatures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20</a:t>
            </a:fld>
            <a:endParaRPr lang="en-US" altLang="ja-JP"/>
          </a:p>
        </p:txBody>
      </p:sp>
      <p:sp>
        <p:nvSpPr>
          <p:cNvPr id="8" name="スライド番号プレースホルダ 2"/>
          <p:cNvSpPr txBox="1">
            <a:spLocks/>
          </p:cNvSpPr>
          <p:nvPr/>
        </p:nvSpPr>
        <p:spPr bwMode="auto">
          <a:xfrm>
            <a:off x="6757988" y="65246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F00B8-2A0B-4B84-A4C9-8C0E7E781B07}" type="slidenum">
              <a: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40972" name="Picture 12" descr="I:\psi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8952" y="1538621"/>
            <a:ext cx="7315214" cy="4557379"/>
          </a:xfrm>
          <a:prstGeom prst="rect">
            <a:avLst/>
          </a:prstGeom>
          <a:noFill/>
        </p:spPr>
      </p:pic>
      <p:grpSp>
        <p:nvGrpSpPr>
          <p:cNvPr id="27" name="グループ化 26"/>
          <p:cNvGrpSpPr/>
          <p:nvPr/>
        </p:nvGrpSpPr>
        <p:grpSpPr>
          <a:xfrm>
            <a:off x="5413848" y="4648200"/>
            <a:ext cx="1678432" cy="307777"/>
            <a:chOff x="1828800" y="2133600"/>
            <a:chExt cx="1678432" cy="307777"/>
          </a:xfrm>
        </p:grpSpPr>
        <p:cxnSp>
          <p:nvCxnSpPr>
            <p:cNvPr id="28" name="直線コネクタ 27"/>
            <p:cNvCxnSpPr/>
            <p:nvPr/>
          </p:nvCxnSpPr>
          <p:spPr>
            <a:xfrm>
              <a:off x="1828800" y="2313432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2286000" y="2133600"/>
              <a:ext cx="1221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FF0000"/>
                  </a:solidFill>
                  <a:latin typeface="Tahoma"/>
                  <a:cs typeface="Tahoma"/>
                </a:rPr>
                <a:t>: mix</a:t>
              </a:r>
              <a:r>
                <a:rPr kumimoji="1" lang="en-US" altLang="ja-JP" sz="1400" dirty="0" smtClean="0">
                  <a:solidFill>
                    <a:srgbClr val="FF0000"/>
                  </a:solidFill>
                  <a:latin typeface="Tahoma"/>
                  <a:cs typeface="Tahoma"/>
                </a:rPr>
                <a:t>ed state</a:t>
              </a:r>
              <a:endParaRPr kumimoji="1" lang="ja-JP" altLang="en-US" sz="1400" dirty="0">
                <a:solidFill>
                  <a:srgbClr val="FF0000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838200" y="16002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954087" y="1524000"/>
          <a:ext cx="26511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6" name="Equation" r:id="rId9" imgW="202895" imgH="177601" progId="Equation.DSMT4">
                  <p:embed/>
                </p:oleObj>
              </mc:Choice>
              <mc:Fallback>
                <p:oleObj name="Equation" r:id="rId9" imgW="202895" imgH="1776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7" y="1524000"/>
                        <a:ext cx="265113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56565"/>
              </p:ext>
            </p:extLst>
          </p:nvPr>
        </p:nvGraphicFramePr>
        <p:xfrm>
          <a:off x="6477000" y="990600"/>
          <a:ext cx="154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7" name="数式" r:id="rId11" imgW="758520" imgH="228240" progId="Equation.3">
                  <p:embed/>
                </p:oleObj>
              </mc:Choice>
              <mc:Fallback>
                <p:oleObj name="数式" r:id="rId11" imgW="758520" imgH="228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1549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709470"/>
              </p:ext>
            </p:extLst>
          </p:nvPr>
        </p:nvGraphicFramePr>
        <p:xfrm>
          <a:off x="546100" y="990600"/>
          <a:ext cx="187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8" name="数式" r:id="rId13" imgW="923400" imgH="264960" progId="Equation.3">
                  <p:embed/>
                </p:oleObj>
              </mc:Choice>
              <mc:Fallback>
                <p:oleObj name="数式" r:id="rId13" imgW="923400" imgH="26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990600"/>
                        <a:ext cx="1879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520820"/>
              </p:ext>
            </p:extLst>
          </p:nvPr>
        </p:nvGraphicFramePr>
        <p:xfrm>
          <a:off x="6477000" y="977900"/>
          <a:ext cx="16621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9" name="数式" r:id="rId15" imgW="804240" imgH="228240" progId="Equation.3">
                  <p:embed/>
                </p:oleObj>
              </mc:Choice>
              <mc:Fallback>
                <p:oleObj name="数式" r:id="rId15" imgW="804240" imgH="228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77900"/>
                        <a:ext cx="166211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グループ化 31"/>
          <p:cNvGrpSpPr/>
          <p:nvPr/>
        </p:nvGrpSpPr>
        <p:grpSpPr>
          <a:xfrm>
            <a:off x="5410200" y="4873823"/>
            <a:ext cx="1986752" cy="307777"/>
            <a:chOff x="1828800" y="2359223"/>
            <a:chExt cx="1986752" cy="307777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1828800" y="2532888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2284364" y="2359223"/>
              <a:ext cx="1531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FF0000"/>
                  </a:solidFill>
                  <a:latin typeface="Tahoma"/>
                  <a:cs typeface="Tahoma"/>
                </a:rPr>
                <a:t>: </a:t>
              </a:r>
              <a:r>
                <a:rPr kumimoji="1" lang="en-US" altLang="ja-JP" sz="1400" dirty="0" smtClean="0">
                  <a:solidFill>
                    <a:srgbClr val="FF0000"/>
                  </a:solidFill>
                  <a:latin typeface="Tahoma"/>
                  <a:cs typeface="Tahoma"/>
                </a:rPr>
                <a:t>entangled state</a:t>
              </a:r>
              <a:endParaRPr kumimoji="1" lang="ja-JP" altLang="en-US" sz="1400" dirty="0">
                <a:solidFill>
                  <a:srgbClr val="FF0000"/>
                </a:solidFill>
                <a:latin typeface="Tahoma"/>
                <a:cs typeface="Tahoma"/>
              </a:endParaRPr>
            </a:p>
          </p:txBody>
        </p:sp>
      </p:grpSp>
      <p:pic>
        <p:nvPicPr>
          <p:cNvPr id="35" name="図 34" descr="massless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536192"/>
            <a:ext cx="7315552" cy="452234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21792" y="1524000"/>
            <a:ext cx="381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143000" y="5791200"/>
            <a:ext cx="6934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1792287" y="5791200"/>
          <a:ext cx="2651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0" name="Equation" r:id="rId18" imgW="202895" imgH="177601" progId="Equation.DSMT4">
                  <p:embed/>
                </p:oleObj>
              </mc:Choice>
              <mc:Fallback>
                <p:oleObj name="Equation" r:id="rId18" imgW="202895" imgH="1776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5791200"/>
                        <a:ext cx="265113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4495800" y="5791200"/>
          <a:ext cx="2651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1" name="Equation" r:id="rId20" imgW="203261" imgH="164702" progId="Equation.DSMT4">
                  <p:embed/>
                </p:oleObj>
              </mc:Choice>
              <mc:Fallback>
                <p:oleObj name="Equation" r:id="rId20" imgW="203261" imgH="1647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791200"/>
                        <a:ext cx="26511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7218363" y="5791200"/>
          <a:ext cx="2492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2" name="数式" r:id="rId22" imgW="190592" imgH="164702" progId="Equation.3">
                  <p:embed/>
                </p:oleObj>
              </mc:Choice>
              <mc:Fallback>
                <p:oleObj name="数式" r:id="rId22" imgW="190592" imgH="1647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363" y="5791200"/>
                        <a:ext cx="24923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グループ化 35"/>
          <p:cNvGrpSpPr/>
          <p:nvPr/>
        </p:nvGrpSpPr>
        <p:grpSpPr>
          <a:xfrm>
            <a:off x="5413720" y="4648200"/>
            <a:ext cx="1678432" cy="307777"/>
            <a:chOff x="1828800" y="2133600"/>
            <a:chExt cx="1678432" cy="307777"/>
          </a:xfrm>
        </p:grpSpPr>
        <p:cxnSp>
          <p:nvCxnSpPr>
            <p:cNvPr id="37" name="直線コネクタ 36"/>
            <p:cNvCxnSpPr/>
            <p:nvPr/>
          </p:nvCxnSpPr>
          <p:spPr>
            <a:xfrm>
              <a:off x="1828800" y="2313432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/>
            <p:cNvSpPr txBox="1"/>
            <p:nvPr/>
          </p:nvSpPr>
          <p:spPr>
            <a:xfrm>
              <a:off x="2286000" y="2133600"/>
              <a:ext cx="1221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FF0000"/>
                  </a:solidFill>
                  <a:latin typeface="Tahoma"/>
                  <a:cs typeface="Tahoma"/>
                </a:rPr>
                <a:t>: mix</a:t>
              </a:r>
              <a:r>
                <a:rPr kumimoji="1" lang="en-US" altLang="ja-JP" sz="1400" dirty="0" smtClean="0">
                  <a:solidFill>
                    <a:srgbClr val="FF0000"/>
                  </a:solidFill>
                  <a:latin typeface="Tahoma"/>
                  <a:cs typeface="Tahoma"/>
                </a:rPr>
                <a:t>ed state</a:t>
              </a:r>
              <a:endParaRPr kumimoji="1" lang="ja-JP" altLang="en-US" sz="1400" dirty="0">
                <a:solidFill>
                  <a:srgbClr val="FF0000"/>
                </a:solidFill>
                <a:latin typeface="Tahom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04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2357-5C14-904D-B00C-6E9A0E644A1D}" type="slidenum">
              <a:rPr lang="en-US" altLang="ja-JP" smtClean="0"/>
              <a:pPr/>
              <a:t>21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3647926"/>
            <a:ext cx="73943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66"/>
                </a:solidFill>
                <a:latin typeface="Tahoma"/>
                <a:cs typeface="Tahoma"/>
              </a:rPr>
              <a:t>Can’t we find any signatures of entanglement</a:t>
            </a:r>
          </a:p>
          <a:p>
            <a:r>
              <a:rPr kumimoji="1" lang="en-US" altLang="ja-JP" sz="2800" dirty="0" smtClean="0">
                <a:solidFill>
                  <a:srgbClr val="FF0066"/>
                </a:solidFill>
                <a:latin typeface="Tahoma"/>
                <a:cs typeface="Tahoma"/>
              </a:rPr>
              <a:t>even on small scales?</a:t>
            </a:r>
            <a:endParaRPr kumimoji="1" lang="ja-JP" altLang="en-US" sz="2800" dirty="0">
              <a:solidFill>
                <a:srgbClr val="FF0066"/>
              </a:solidFill>
              <a:latin typeface="Tahoma"/>
              <a:cs typeface="Tahom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827981"/>
            <a:ext cx="78118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ahoma"/>
                <a:cs typeface="Tahoma"/>
              </a:rPr>
              <a:t>Quantum entanglement affects the shape of the </a:t>
            </a:r>
          </a:p>
          <a:p>
            <a:r>
              <a:rPr kumimoji="1" lang="en-US" altLang="ja-JP" sz="2800" dirty="0" smtClean="0">
                <a:latin typeface="Tahoma"/>
                <a:cs typeface="Tahoma"/>
              </a:rPr>
              <a:t>spectrum on large scales comparable to or </a:t>
            </a:r>
          </a:p>
          <a:p>
            <a:r>
              <a:rPr kumimoji="1" lang="en-US" altLang="ja-JP" sz="2800" dirty="0" smtClean="0">
                <a:latin typeface="Tahoma"/>
                <a:cs typeface="Tahoma"/>
              </a:rPr>
              <a:t>greater than the curvature radius. </a:t>
            </a:r>
          </a:p>
        </p:txBody>
      </p:sp>
    </p:spTree>
    <p:extLst>
      <p:ext uri="{BB962C8B-B14F-4D97-AF65-F5344CB8AC3E}">
        <p14:creationId xmlns:p14="http://schemas.microsoft.com/office/powerpoint/2010/main" val="151893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Essence</a:t>
            </a:r>
            <a:r>
              <a:rPr lang="en-US" altLang="ja-JP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 far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2357-5C14-904D-B00C-6E9A0E644A1D}" type="slidenum">
              <a:rPr lang="en-US" altLang="ja-JP" smtClean="0"/>
              <a:pPr/>
              <a:t>22</a:t>
            </a:fld>
            <a:endParaRPr lang="en-US" altLang="ja-JP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66638"/>
              </p:ext>
            </p:extLst>
          </p:nvPr>
        </p:nvGraphicFramePr>
        <p:xfrm>
          <a:off x="528464" y="4233282"/>
          <a:ext cx="28194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5" name="数式" r:id="rId3" imgW="1562100" imgH="393700" progId="Equation.3">
                  <p:embed/>
                </p:oleObj>
              </mc:Choice>
              <mc:Fallback>
                <p:oleObj name="数式" r:id="rId3" imgW="1562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64" y="4233282"/>
                        <a:ext cx="28194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252951"/>
              </p:ext>
            </p:extLst>
          </p:nvPr>
        </p:nvGraphicFramePr>
        <p:xfrm>
          <a:off x="483121" y="2241178"/>
          <a:ext cx="3541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6" name="数式" r:id="rId5" imgW="2082800" imgH="317500" progId="Equation.3">
                  <p:embed/>
                </p:oleObj>
              </mc:Choice>
              <mc:Fallback>
                <p:oleObj name="数式" r:id="rId5" imgW="2082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121" y="2241178"/>
                        <a:ext cx="35417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矢印コネクタ 13"/>
          <p:cNvCxnSpPr/>
          <p:nvPr/>
        </p:nvCxnSpPr>
        <p:spPr>
          <a:xfrm>
            <a:off x="4126930" y="2512442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723540"/>
              </p:ext>
            </p:extLst>
          </p:nvPr>
        </p:nvGraphicFramePr>
        <p:xfrm>
          <a:off x="4167833" y="2241178"/>
          <a:ext cx="6254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7" name="数式" r:id="rId7" imgW="469900" imgH="177800" progId="Equation.3">
                  <p:embed/>
                </p:oleObj>
              </mc:Choice>
              <mc:Fallback>
                <p:oleObj name="数式" r:id="rId7" imgW="469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833" y="2241178"/>
                        <a:ext cx="62547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393062"/>
              </p:ext>
            </p:extLst>
          </p:nvPr>
        </p:nvGraphicFramePr>
        <p:xfrm>
          <a:off x="4960938" y="2354436"/>
          <a:ext cx="182563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8" name="数式" r:id="rId9" imgW="114300" imgH="177800" progId="Equation.3">
                  <p:embed/>
                </p:oleObj>
              </mc:Choice>
              <mc:Fallback>
                <p:oleObj name="数式" r:id="rId9" imgW="114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2354436"/>
                        <a:ext cx="182563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39105" y="1700808"/>
            <a:ext cx="423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Bunch-Davies state is expressed as</a:t>
            </a:r>
            <a:endParaRPr kumimoji="1" lang="ja-JP" altLang="en-US" dirty="0">
              <a:latin typeface="Tahoma"/>
              <a:cs typeface="Tahoma"/>
            </a:endParaRPr>
          </a:p>
        </p:txBody>
      </p:sp>
      <p:grpSp>
        <p:nvGrpSpPr>
          <p:cNvPr id="21" name="図形グループ 20"/>
          <p:cNvGrpSpPr/>
          <p:nvPr/>
        </p:nvGrpSpPr>
        <p:grpSpPr>
          <a:xfrm>
            <a:off x="3582616" y="4305290"/>
            <a:ext cx="2952328" cy="416902"/>
            <a:chOff x="3995936" y="4519588"/>
            <a:chExt cx="2952328" cy="416902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3995936" y="4519588"/>
              <a:ext cx="2755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ahoma"/>
                  <a:cs typeface="Tahoma"/>
                </a:rPr>
                <a:t>Mix the operators     with  </a:t>
              </a:r>
              <a:endParaRPr kumimoji="1" lang="ja-JP" altLang="en-US" dirty="0">
                <a:latin typeface="Tahoma"/>
                <a:cs typeface="Tahoma"/>
              </a:endParaRPr>
            </a:p>
          </p:txBody>
        </p:sp>
        <p:graphicFrame>
          <p:nvGraphicFramePr>
            <p:cNvPr id="19" name="オブジェクト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8351226"/>
                </p:ext>
              </p:extLst>
            </p:nvPr>
          </p:nvGraphicFramePr>
          <p:xfrm>
            <a:off x="5879592" y="4526280"/>
            <a:ext cx="302260" cy="410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49" name="数式" r:id="rId11" imgW="177800" imgH="241300" progId="Equation.3">
                    <p:embed/>
                  </p:oleObj>
                </mc:Choice>
                <mc:Fallback>
                  <p:oleObj name="数式" r:id="rId11" imgW="1778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879592" y="4526280"/>
                          <a:ext cx="302260" cy="4102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オブジェクト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8147684"/>
                </p:ext>
              </p:extLst>
            </p:nvPr>
          </p:nvGraphicFramePr>
          <p:xfrm>
            <a:off x="6667594" y="4526280"/>
            <a:ext cx="280670" cy="410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50" name="数式" r:id="rId13" imgW="165100" imgH="241300" progId="Equation.3">
                    <p:embed/>
                  </p:oleObj>
                </mc:Choice>
                <mc:Fallback>
                  <p:oleObj name="数式" r:id="rId13" imgW="1651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667594" y="4526280"/>
                          <a:ext cx="280670" cy="4102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テキスト ボックス 31"/>
          <p:cNvSpPr txBox="1"/>
          <p:nvPr/>
        </p:nvSpPr>
        <p:spPr>
          <a:xfrm>
            <a:off x="5451673" y="2339588"/>
            <a:ext cx="358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99"/>
                </a:solidFill>
                <a:latin typeface="Tahoma"/>
                <a:cs typeface="Tahoma"/>
              </a:rPr>
              <a:t>No entanglement on small scales</a:t>
            </a:r>
            <a:endParaRPr kumimoji="1" lang="ja-JP" altLang="en-US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1520" y="1095127"/>
            <a:ext cx="691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/>
                <a:cs typeface="Tahoma"/>
              </a:rPr>
              <a:t>Why entanglement didn’t appear on small scales?</a:t>
            </a:r>
            <a:endParaRPr kumimoji="1" lang="ja-JP" altLang="en-US" sz="2400" dirty="0">
              <a:latin typeface="Tahoma"/>
              <a:cs typeface="Tahom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1520" y="3153162"/>
            <a:ext cx="834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/>
                <a:cs typeface="Tahoma"/>
              </a:rPr>
              <a:t>The reason why entanglement appeared on large scales is…</a:t>
            </a:r>
            <a:endParaRPr kumimoji="1" lang="ja-JP" altLang="en-US" sz="2400" dirty="0">
              <a:latin typeface="Tahoma"/>
              <a:cs typeface="Tahoma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38328" y="3719934"/>
            <a:ext cx="3445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</a:t>
            </a:r>
            <a:r>
              <a:rPr kumimoji="1" lang="en-US" altLang="ja-JP" dirty="0" err="1" smtClean="0">
                <a:latin typeface="Tahoma"/>
                <a:cs typeface="Tahoma"/>
              </a:rPr>
              <a:t>Bogoliubov</a:t>
            </a:r>
            <a:r>
              <a:rPr kumimoji="1" lang="en-US" altLang="ja-JP" dirty="0" smtClean="0">
                <a:latin typeface="Tahoma"/>
                <a:cs typeface="Tahoma"/>
              </a:rPr>
              <a:t> transformation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23528" y="5241394"/>
            <a:ext cx="812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66"/>
                </a:solidFill>
                <a:latin typeface="Tahoma"/>
                <a:cs typeface="Tahoma"/>
              </a:rPr>
              <a:t>If there was a situation that makes operators mixed as an initial state, </a:t>
            </a:r>
          </a:p>
          <a:p>
            <a:r>
              <a:rPr lang="en-US" altLang="ja-JP" sz="2000" dirty="0" smtClean="0">
                <a:solidFill>
                  <a:srgbClr val="FF0066"/>
                </a:solidFill>
                <a:latin typeface="Tahoma"/>
                <a:cs typeface="Tahoma"/>
              </a:rPr>
              <a:t>entanglement may appear </a:t>
            </a:r>
            <a:r>
              <a:rPr kumimoji="1" lang="en-US" altLang="ja-JP" sz="2000" dirty="0" smtClean="0">
                <a:solidFill>
                  <a:srgbClr val="FF0066"/>
                </a:solidFill>
                <a:latin typeface="Tahoma"/>
                <a:cs typeface="Tahoma"/>
              </a:rPr>
              <a:t>even on small scales !?</a:t>
            </a:r>
            <a:endParaRPr kumimoji="1" lang="ja-JP" altLang="en-US" sz="2000" dirty="0">
              <a:solidFill>
                <a:srgbClr val="FF0066"/>
              </a:solidFill>
              <a:latin typeface="Tahoma"/>
              <a:cs typeface="Tahom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91880" y="5292496"/>
            <a:ext cx="20195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66"/>
                </a:solidFill>
                <a:latin typeface="Tahoma"/>
                <a:cs typeface="Tahoma"/>
              </a:rPr>
              <a:t>Multiverse</a:t>
            </a:r>
            <a:endParaRPr kumimoji="1" lang="ja-JP" altLang="en-US" sz="3200" dirty="0">
              <a:solidFill>
                <a:srgbClr val="FF006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73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4" grpId="0"/>
      <p:bldP spid="35" grpId="0"/>
      <p:bldP spid="36" grpId="0"/>
      <p:bldP spid="37" grpId="0"/>
      <p:bldP spid="37" grpId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Multiverse: String/cosmic landscape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2357-5C14-904D-B00C-6E9A0E644A1D}" type="slidenum">
              <a:rPr lang="en-US" altLang="ja-JP" smtClean="0"/>
              <a:pPr/>
              <a:t>23</a:t>
            </a:fld>
            <a:endParaRPr lang="en-US" altLang="ja-JP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985272" y="3905115"/>
            <a:ext cx="47548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H="1" flipV="1">
            <a:off x="971600" y="1416983"/>
            <a:ext cx="7960" cy="24972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286817" y="1335683"/>
          <a:ext cx="6127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6" name="Equation" r:id="rId3" imgW="342625" imgH="203261" progId="Equation.DSMT4">
                  <p:embed/>
                </p:oleObj>
              </mc:Choice>
              <mc:Fallback>
                <p:oleObj name="Equation" r:id="rId3" imgW="342625" imgH="20326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17" y="1335683"/>
                        <a:ext cx="6127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5783560" y="3711947"/>
          <a:ext cx="2286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" name="Equation" r:id="rId5" imgW="126618" imgH="203139" progId="Equation.DSMT4">
                  <p:embed/>
                </p:oleObj>
              </mc:Choice>
              <mc:Fallback>
                <p:oleObj name="Equation" r:id="rId5" imgW="126618" imgH="2031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560" y="3711947"/>
                        <a:ext cx="2286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フリーフォーム 12"/>
          <p:cNvSpPr>
            <a:spLocks noChangeAspect="1"/>
          </p:cNvSpPr>
          <p:nvPr/>
        </p:nvSpPr>
        <p:spPr>
          <a:xfrm>
            <a:off x="1236211" y="1428411"/>
            <a:ext cx="4427969" cy="2573640"/>
          </a:xfrm>
          <a:custGeom>
            <a:avLst/>
            <a:gdLst>
              <a:gd name="connsiteX0" fmla="*/ 0 w 5857103"/>
              <a:gd name="connsiteY0" fmla="*/ 0 h 3404286"/>
              <a:gd name="connsiteX1" fmla="*/ 889686 w 5857103"/>
              <a:gd name="connsiteY1" fmla="*/ 1841156 h 3404286"/>
              <a:gd name="connsiteX2" fmla="*/ 1804086 w 5857103"/>
              <a:gd name="connsiteY2" fmla="*/ 914400 h 3404286"/>
              <a:gd name="connsiteX3" fmla="*/ 2730843 w 5857103"/>
              <a:gd name="connsiteY3" fmla="*/ 2730843 h 3404286"/>
              <a:gd name="connsiteX4" fmla="*/ 3645243 w 5857103"/>
              <a:gd name="connsiteY4" fmla="*/ 1853513 h 3404286"/>
              <a:gd name="connsiteX5" fmla="*/ 4559643 w 5857103"/>
              <a:gd name="connsiteY5" fmla="*/ 3212756 h 3404286"/>
              <a:gd name="connsiteX6" fmla="*/ 5474043 w 5857103"/>
              <a:gd name="connsiteY6" fmla="*/ 3002692 h 3404286"/>
              <a:gd name="connsiteX7" fmla="*/ 5857103 w 5857103"/>
              <a:gd name="connsiteY7" fmla="*/ 2965621 h 340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7103" h="3404286">
                <a:moveTo>
                  <a:pt x="0" y="0"/>
                </a:moveTo>
                <a:cubicBezTo>
                  <a:pt x="294502" y="844378"/>
                  <a:pt x="589005" y="1688756"/>
                  <a:pt x="889686" y="1841156"/>
                </a:cubicBezTo>
                <a:cubicBezTo>
                  <a:pt x="1190367" y="1993556"/>
                  <a:pt x="1497227" y="766119"/>
                  <a:pt x="1804086" y="914400"/>
                </a:cubicBezTo>
                <a:cubicBezTo>
                  <a:pt x="2110945" y="1062681"/>
                  <a:pt x="2423984" y="2574324"/>
                  <a:pt x="2730843" y="2730843"/>
                </a:cubicBezTo>
                <a:cubicBezTo>
                  <a:pt x="3037703" y="2887362"/>
                  <a:pt x="3340443" y="1773194"/>
                  <a:pt x="3645243" y="1853513"/>
                </a:cubicBezTo>
                <a:cubicBezTo>
                  <a:pt x="3950043" y="1933832"/>
                  <a:pt x="4254843" y="3021226"/>
                  <a:pt x="4559643" y="3212756"/>
                </a:cubicBezTo>
                <a:cubicBezTo>
                  <a:pt x="4864443" y="3404286"/>
                  <a:pt x="5257800" y="3043881"/>
                  <a:pt x="5474043" y="3002692"/>
                </a:cubicBezTo>
                <a:cubicBezTo>
                  <a:pt x="5690286" y="2961503"/>
                  <a:pt x="5773694" y="2963562"/>
                  <a:pt x="5857103" y="2965621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3123743" y="4579933"/>
            <a:ext cx="0" cy="1800200"/>
            <a:chOff x="2843808" y="4365104"/>
            <a:chExt cx="0" cy="1800200"/>
          </a:xfrm>
        </p:grpSpPr>
        <p:cxnSp>
          <p:nvCxnSpPr>
            <p:cNvPr id="18" name="直線コネクタ 17"/>
            <p:cNvCxnSpPr/>
            <p:nvPr/>
          </p:nvCxnSpPr>
          <p:spPr>
            <a:xfrm flipV="1">
              <a:off x="2843808" y="4365104"/>
              <a:ext cx="0" cy="13681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2843808" y="5708104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グループ化 36"/>
          <p:cNvGrpSpPr/>
          <p:nvPr/>
        </p:nvGrpSpPr>
        <p:grpSpPr>
          <a:xfrm>
            <a:off x="8236311" y="4579933"/>
            <a:ext cx="0" cy="1825352"/>
            <a:chOff x="6228184" y="4365104"/>
            <a:chExt cx="0" cy="1825352"/>
          </a:xfrm>
        </p:grpSpPr>
        <p:cxnSp>
          <p:nvCxnSpPr>
            <p:cNvPr id="24" name="直線コネクタ 23"/>
            <p:cNvCxnSpPr/>
            <p:nvPr/>
          </p:nvCxnSpPr>
          <p:spPr>
            <a:xfrm flipV="1">
              <a:off x="6228184" y="4365104"/>
              <a:ext cx="0" cy="13681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6228184" y="5733256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直角三角形 34"/>
          <p:cNvSpPr>
            <a:spLocks noChangeAspect="1"/>
          </p:cNvSpPr>
          <p:nvPr/>
        </p:nvSpPr>
        <p:spPr>
          <a:xfrm rot="18900000">
            <a:off x="3382065" y="3970111"/>
            <a:ext cx="1227741" cy="1227741"/>
          </a:xfrm>
          <a:prstGeom prst="rtTriangle">
            <a:avLst/>
          </a:prstGeom>
          <a:gradFill flip="none" rotWithShape="1">
            <a:gsLst>
              <a:gs pos="20000">
                <a:srgbClr val="1F497D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直角三角形 37"/>
          <p:cNvSpPr>
            <a:spLocks noChangeAspect="1"/>
          </p:cNvSpPr>
          <p:nvPr/>
        </p:nvSpPr>
        <p:spPr>
          <a:xfrm rot="18900000">
            <a:off x="5343160" y="4275022"/>
            <a:ext cx="613871" cy="613871"/>
          </a:xfrm>
          <a:prstGeom prst="rtTriangle">
            <a:avLst/>
          </a:prstGeom>
          <a:gradFill flip="none" rotWithShape="1">
            <a:gsLst>
              <a:gs pos="20000">
                <a:srgbClr val="1F497D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353325" y="6444044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Causal diagram of the inflationary </a:t>
            </a:r>
            <a:r>
              <a:rPr kumimoji="1" lang="en-US" altLang="ja-JP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multiverse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直角三角形 41"/>
          <p:cNvSpPr>
            <a:spLocks noChangeAspect="1"/>
          </p:cNvSpPr>
          <p:nvPr/>
        </p:nvSpPr>
        <p:spPr>
          <a:xfrm rot="8100000">
            <a:off x="5347209" y="4268956"/>
            <a:ext cx="613871" cy="613871"/>
          </a:xfrm>
          <a:prstGeom prst="rtTriangle">
            <a:avLst/>
          </a:prstGeom>
          <a:gradFill flip="none" rotWithShape="1">
            <a:gsLst>
              <a:gs pos="20000">
                <a:srgbClr val="1F497D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3" name="Picture 2" descr="C:\Users\Sugumi Kanno\shade test\sphere-gre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3080" y="2588379"/>
            <a:ext cx="385313" cy="258123"/>
          </a:xfrm>
          <a:prstGeom prst="rect">
            <a:avLst/>
          </a:prstGeom>
          <a:noFill/>
        </p:spPr>
      </p:pic>
      <p:cxnSp>
        <p:nvCxnSpPr>
          <p:cNvPr id="45" name="直線矢印コネクタ 44"/>
          <p:cNvCxnSpPr>
            <a:cxnSpLocks noChangeAspect="1"/>
          </p:cNvCxnSpPr>
          <p:nvPr/>
        </p:nvCxnSpPr>
        <p:spPr>
          <a:xfrm rot="-300000">
            <a:off x="2104361" y="2798691"/>
            <a:ext cx="914400" cy="378757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 rot="1080000">
            <a:off x="2039112" y="2981571"/>
            <a:ext cx="843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B050"/>
                </a:solidFill>
                <a:latin typeface="+mj-lt"/>
              </a:rPr>
              <a:t>Tunneling</a:t>
            </a:r>
            <a:endParaRPr kumimoji="1" lang="ja-JP" altLang="en-US" sz="12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0" name="Picture 2" descr="C:\Users\Sugumi Kanno\shade test\sphere-gre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4559" y="3021776"/>
            <a:ext cx="385313" cy="258123"/>
          </a:xfrm>
          <a:prstGeom prst="rect">
            <a:avLst/>
          </a:prstGeom>
          <a:noFill/>
        </p:spPr>
      </p:pic>
      <p:sp>
        <p:nvSpPr>
          <p:cNvPr id="51" name="テキスト ボックス 50"/>
          <p:cNvSpPr txBox="1"/>
          <p:nvPr/>
        </p:nvSpPr>
        <p:spPr>
          <a:xfrm>
            <a:off x="4678218" y="593998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Sitter </a:t>
            </a:r>
            <a:r>
              <a:rPr kumimoji="1" lang="en-US" altLang="ja-JP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multiverse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直角三角形 52"/>
          <p:cNvSpPr>
            <a:spLocks noChangeAspect="1"/>
          </p:cNvSpPr>
          <p:nvPr/>
        </p:nvSpPr>
        <p:spPr>
          <a:xfrm rot="18900000">
            <a:off x="6762393" y="3962014"/>
            <a:ext cx="1227741" cy="1227741"/>
          </a:xfrm>
          <a:prstGeom prst="rtTriangle">
            <a:avLst/>
          </a:prstGeom>
          <a:gradFill flip="none" rotWithShape="1">
            <a:gsLst>
              <a:gs pos="20000">
                <a:srgbClr val="1F497D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4" name="直線矢印コネクタ 53"/>
          <p:cNvCxnSpPr>
            <a:cxnSpLocks noChangeAspect="1"/>
          </p:cNvCxnSpPr>
          <p:nvPr/>
        </p:nvCxnSpPr>
        <p:spPr>
          <a:xfrm rot="-240000">
            <a:off x="3465576" y="3495438"/>
            <a:ext cx="1097280" cy="345972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C:\Users\Sugumi Kanno\shade test\sphere-gre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8735" y="3669848"/>
            <a:ext cx="385313" cy="258123"/>
          </a:xfrm>
          <a:prstGeom prst="rect">
            <a:avLst/>
          </a:prstGeom>
          <a:noFill/>
        </p:spPr>
      </p:pic>
      <p:pic>
        <p:nvPicPr>
          <p:cNvPr id="58" name="Picture 2" descr="C:\Users\Sugumi Kanno\shade test\sphere-gre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4559" y="3021776"/>
            <a:ext cx="385313" cy="258123"/>
          </a:xfrm>
          <a:prstGeom prst="rect">
            <a:avLst/>
          </a:prstGeom>
          <a:noFill/>
        </p:spPr>
      </p:pic>
      <p:grpSp>
        <p:nvGrpSpPr>
          <p:cNvPr id="60" name="グループ化 59"/>
          <p:cNvGrpSpPr/>
          <p:nvPr/>
        </p:nvGrpSpPr>
        <p:grpSpPr>
          <a:xfrm>
            <a:off x="5185889" y="1484784"/>
            <a:ext cx="3778599" cy="369332"/>
            <a:chOff x="5364088" y="1628800"/>
            <a:chExt cx="3778599" cy="369332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5364088" y="1628800"/>
              <a:ext cx="3778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Eternal inflation     Chaotic inflation</a:t>
              </a:r>
              <a:endParaRPr kumimoji="1" lang="ja-JP" altLang="en-US" dirty="0">
                <a:latin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31" name="オブジェクト 30"/>
            <p:cNvGraphicFramePr>
              <a:graphicFrameLocks noChangeAspect="1"/>
            </p:cNvGraphicFramePr>
            <p:nvPr/>
          </p:nvGraphicFramePr>
          <p:xfrm>
            <a:off x="7092280" y="1700213"/>
            <a:ext cx="255587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68" name="数式" r:id="rId8" imgW="139680" imgH="139680" progId="Equation.3">
                    <p:embed/>
                  </p:oleObj>
                </mc:Choice>
                <mc:Fallback>
                  <p:oleObj name="数式" r:id="rId8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2280" y="1700213"/>
                          <a:ext cx="255587" cy="255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3" name="直線矢印コネクタ 32"/>
          <p:cNvCxnSpPr/>
          <p:nvPr/>
        </p:nvCxnSpPr>
        <p:spPr>
          <a:xfrm flipH="1">
            <a:off x="5508104" y="3135883"/>
            <a:ext cx="360040" cy="504056"/>
          </a:xfrm>
          <a:prstGeom prst="straightConnector1">
            <a:avLst/>
          </a:prstGeom>
          <a:ln>
            <a:solidFill>
              <a:srgbClr val="FF5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868144" y="2838559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Chaotic inflation</a:t>
            </a:r>
            <a:endParaRPr kumimoji="1" lang="ja-JP" altLang="en-US" dirty="0">
              <a:solidFill>
                <a:srgbClr val="FF505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0" name="直線矢印コネクタ 39"/>
          <p:cNvCxnSpPr>
            <a:endCxn id="43" idx="3"/>
          </p:cNvCxnSpPr>
          <p:nvPr/>
        </p:nvCxnSpPr>
        <p:spPr>
          <a:xfrm flipH="1">
            <a:off x="2168393" y="1839739"/>
            <a:ext cx="1323487" cy="877702"/>
          </a:xfrm>
          <a:prstGeom prst="straightConnector1">
            <a:avLst/>
          </a:prstGeom>
          <a:ln>
            <a:solidFill>
              <a:srgbClr val="FF5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>
            <a:off x="3347864" y="1911747"/>
            <a:ext cx="216024" cy="1440160"/>
          </a:xfrm>
          <a:prstGeom prst="straightConnector1">
            <a:avLst/>
          </a:prstGeom>
          <a:ln>
            <a:solidFill>
              <a:srgbClr val="FF5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3491880" y="1551707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5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Eternal inflation</a:t>
            </a:r>
            <a:endParaRPr kumimoji="1" lang="ja-JP" altLang="en-US" dirty="0">
              <a:solidFill>
                <a:srgbClr val="FF5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テキスト ボックス 38"/>
          <p:cNvSpPr txBox="1"/>
          <p:nvPr/>
        </p:nvSpPr>
        <p:spPr>
          <a:xfrm>
            <a:off x="273767" y="930206"/>
            <a:ext cx="8114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kumimoji="1" lang="en-US" altLang="ja-JP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configuration space of all possible values of scalar fields together with the potential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flipV="1">
            <a:off x="3123743" y="4575885"/>
            <a:ext cx="5120664" cy="404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26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32084E-6 C 0.00382 0.01179 0.00764 0.02382 0.01059 0.03007 C 0.01354 0.03631 0.01545 0.03655 0.01754 0.03701 " pathEditMode="relative" ptsTypes="aaA"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0255E-6 C 0.00434 0.01296 0.00885 0.02615 0.01198 0.03262 C 0.0151 0.0391 0.01666 0.0391 0.01823 0.03933 " pathEditMode="relative" ptsTypes="aaA">
                                      <p:cBhvr>
                                        <p:cTn id="1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5" grpId="0" animBg="1"/>
      <p:bldP spid="38" grpId="0" animBg="1"/>
      <p:bldP spid="41" grpId="0"/>
      <p:bldP spid="42" grpId="0" animBg="1"/>
      <p:bldP spid="46" grpId="0"/>
      <p:bldP spid="46" grpId="1"/>
      <p:bldP spid="46" grpId="2"/>
      <p:bldP spid="51" grpId="0"/>
      <p:bldP spid="53" grpId="0" animBg="1"/>
      <p:bldP spid="34" grpId="0"/>
      <p:bldP spid="34" grpId="1"/>
      <p:bldP spid="55" grpId="0"/>
      <p:bldP spid="5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E86B-5D35-BE42-9299-1A73D1A872BB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0624" y="2279774"/>
            <a:ext cx="8883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Tahoma"/>
                <a:cs typeface="Tahoma"/>
              </a:rPr>
              <a:t>Our universe may be nucleated as a state that </a:t>
            </a:r>
          </a:p>
          <a:p>
            <a:r>
              <a:rPr kumimoji="1" lang="en-US" altLang="ja-JP" sz="3200" dirty="0" smtClean="0">
                <a:latin typeface="Tahoma"/>
                <a:cs typeface="Tahoma"/>
              </a:rPr>
              <a:t>has an operator</a:t>
            </a:r>
            <a:r>
              <a:rPr lang="en-US" altLang="ja-JP" sz="3200" dirty="0" smtClean="0">
                <a:latin typeface="Tahoma"/>
                <a:cs typeface="Tahoma"/>
              </a:rPr>
              <a:t> mixing with another universe !?</a:t>
            </a:r>
            <a:endParaRPr kumimoji="1" lang="en-US" altLang="ja-JP" sz="3200" dirty="0" smtClean="0">
              <a:latin typeface="Tahoma"/>
              <a:cs typeface="Tahom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4005064"/>
            <a:ext cx="71427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66"/>
                </a:solidFill>
                <a:latin typeface="Tahoma"/>
                <a:cs typeface="Tahoma"/>
              </a:rPr>
              <a:t>In fact, it is an initially entangled state</a:t>
            </a:r>
            <a:endParaRPr kumimoji="1" lang="ja-JP" altLang="en-US" sz="3200" dirty="0">
              <a:solidFill>
                <a:srgbClr val="FF0066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Truncation of an </a:t>
            </a: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sque</a:t>
            </a:r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ezed state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2357-5C14-904D-B00C-6E9A0E644A1D}" type="slidenum">
              <a:rPr lang="en-US" altLang="ja-JP" smtClean="0"/>
              <a:pPr/>
              <a:t>25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3263" y="980728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vacuum state for BD1 and BD2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1115616" y="1556792"/>
          <a:ext cx="11525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1" name="Equation" r:id="rId3" imgW="761760" imgH="253800" progId="Equation.DSMT4">
                  <p:embed/>
                </p:oleObj>
              </mc:Choice>
              <mc:Fallback>
                <p:oleObj name="Equation" r:id="rId3" imgW="761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56792"/>
                        <a:ext cx="11525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2987824" y="1556792"/>
          <a:ext cx="11715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2" name="Equation" r:id="rId5" imgW="774360" imgH="253800" progId="Equation.DSMT4">
                  <p:embed/>
                </p:oleObj>
              </mc:Choice>
              <mc:Fallback>
                <p:oleObj name="Equation" r:id="rId5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556792"/>
                        <a:ext cx="11715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右矢印 9"/>
          <p:cNvSpPr/>
          <p:nvPr/>
        </p:nvSpPr>
        <p:spPr>
          <a:xfrm>
            <a:off x="5076056" y="2924944"/>
            <a:ext cx="685800" cy="30480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382171" y="2132856"/>
            <a:ext cx="6915483" cy="369332"/>
            <a:chOff x="382171" y="2276872"/>
            <a:chExt cx="6915483" cy="369332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82171" y="2276872"/>
              <a:ext cx="6915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Let us consider a state       defined by </a:t>
              </a:r>
              <a:r>
                <a:rPr kumimoji="1" lang="en-US" altLang="ja-JP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Bogoliubov</a:t>
              </a:r>
              <a:r>
                <a:rPr kumimoji="1" lang="en-US" altLang="ja-JP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transformations</a:t>
              </a:r>
              <a:endParaRPr kumimoji="1" lang="ja-JP" altLang="en-US" dirty="0">
                <a:latin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11" name="オブジェクト 10"/>
            <p:cNvGraphicFramePr>
              <a:graphicFrameLocks noChangeAspect="1"/>
            </p:cNvGraphicFramePr>
            <p:nvPr/>
          </p:nvGraphicFramePr>
          <p:xfrm>
            <a:off x="2814638" y="2305050"/>
            <a:ext cx="347662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03" name="Equation" r:id="rId7" imgW="266400" imgH="253800" progId="Equation.DSMT4">
                    <p:embed/>
                  </p:oleObj>
                </mc:Choice>
                <mc:Fallback>
                  <p:oleObj name="Equation" r:id="rId7" imgW="2664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4638" y="2305050"/>
                          <a:ext cx="347662" cy="331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3202434" y="2852936"/>
          <a:ext cx="12255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4" name="Equation" r:id="rId9" imgW="812520" imgH="279360" progId="Equation.DSMT4">
                  <p:embed/>
                </p:oleObj>
              </mc:Choice>
              <mc:Fallback>
                <p:oleObj name="Equation" r:id="rId9" imgW="812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2434" y="2852936"/>
                        <a:ext cx="122555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グループ化 29"/>
          <p:cNvGrpSpPr/>
          <p:nvPr/>
        </p:nvGrpSpPr>
        <p:grpSpPr>
          <a:xfrm>
            <a:off x="827584" y="2636912"/>
            <a:ext cx="1656184" cy="870768"/>
            <a:chOff x="827584" y="2708920"/>
            <a:chExt cx="1656184" cy="870768"/>
          </a:xfrm>
        </p:grpSpPr>
        <p:graphicFrame>
          <p:nvGraphicFramePr>
            <p:cNvPr id="8" name="オブジェクト 7"/>
            <p:cNvGraphicFramePr>
              <a:graphicFrameLocks noChangeAspect="1"/>
            </p:cNvGraphicFramePr>
            <p:nvPr/>
          </p:nvGraphicFramePr>
          <p:xfrm>
            <a:off x="1112168" y="2708920"/>
            <a:ext cx="1371600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05" name="Equation" r:id="rId11" imgW="901440" imgH="241200" progId="Equation.DSMT4">
                    <p:embed/>
                  </p:oleObj>
                </mc:Choice>
                <mc:Fallback>
                  <p:oleObj name="Equation" r:id="rId11" imgW="901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2168" y="2708920"/>
                          <a:ext cx="1371600" cy="366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オブジェクト 8"/>
            <p:cNvGraphicFramePr>
              <a:graphicFrameLocks noChangeAspect="1"/>
            </p:cNvGraphicFramePr>
            <p:nvPr/>
          </p:nvGraphicFramePr>
          <p:xfrm>
            <a:off x="1075655" y="3212976"/>
            <a:ext cx="1408113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06" name="Equation" r:id="rId13" imgW="927000" imgH="241200" progId="Equation.DSMT4">
                    <p:embed/>
                  </p:oleObj>
                </mc:Choice>
                <mc:Fallback>
                  <p:oleObj name="Equation" r:id="rId13" imgW="9270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5655" y="3212976"/>
                          <a:ext cx="1408113" cy="366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左中かっこ 14"/>
            <p:cNvSpPr/>
            <p:nvPr/>
          </p:nvSpPr>
          <p:spPr>
            <a:xfrm>
              <a:off x="827584" y="2852936"/>
              <a:ext cx="144016" cy="576064"/>
            </a:xfrm>
            <a:prstGeom prst="leftBrace">
              <a:avLst/>
            </a:prstGeom>
            <a:ln>
              <a:solidFill>
                <a:srgbClr val="00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6372200" y="2708920"/>
            <a:ext cx="1239863" cy="813172"/>
            <a:chOff x="6372200" y="2780928"/>
            <a:chExt cx="1239863" cy="813172"/>
          </a:xfrm>
        </p:grpSpPr>
        <p:graphicFrame>
          <p:nvGraphicFramePr>
            <p:cNvPr id="12" name="オブジェクト 11"/>
            <p:cNvGraphicFramePr>
              <a:graphicFrameLocks noChangeAspect="1"/>
            </p:cNvGraphicFramePr>
            <p:nvPr/>
          </p:nvGraphicFramePr>
          <p:xfrm>
            <a:off x="6660232" y="2780928"/>
            <a:ext cx="9334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07" name="Equation" r:id="rId15" imgW="622080" imgH="253800" progId="Equation.DSMT4">
                    <p:embed/>
                  </p:oleObj>
                </mc:Choice>
                <mc:Fallback>
                  <p:oleObj name="Equation" r:id="rId15" imgW="6220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0232" y="2780928"/>
                          <a:ext cx="93345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オブジェクト 12"/>
            <p:cNvGraphicFramePr>
              <a:graphicFrameLocks noChangeAspect="1"/>
            </p:cNvGraphicFramePr>
            <p:nvPr/>
          </p:nvGraphicFramePr>
          <p:xfrm>
            <a:off x="6659563" y="3213100"/>
            <a:ext cx="952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08" name="Equation" r:id="rId17" imgW="634680" imgH="253800" progId="Equation.DSMT4">
                    <p:embed/>
                  </p:oleObj>
                </mc:Choice>
                <mc:Fallback>
                  <p:oleObj name="Equation" r:id="rId17" imgW="6346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9563" y="3213100"/>
                          <a:ext cx="9525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左中かっこ 15"/>
            <p:cNvSpPr/>
            <p:nvPr/>
          </p:nvSpPr>
          <p:spPr>
            <a:xfrm>
              <a:off x="6372200" y="2852936"/>
              <a:ext cx="144016" cy="576064"/>
            </a:xfrm>
            <a:prstGeom prst="leftBrace">
              <a:avLst/>
            </a:prstGeom>
            <a:ln>
              <a:solidFill>
                <a:srgbClr val="00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395536" y="3717032"/>
            <a:ext cx="3533147" cy="369332"/>
            <a:chOff x="395536" y="4149080"/>
            <a:chExt cx="3533147" cy="369332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395536" y="4149080"/>
              <a:ext cx="3533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This state       is then written by</a:t>
              </a:r>
              <a:endParaRPr kumimoji="1" lang="ja-JP" altLang="en-US" dirty="0">
                <a:latin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74762" name="Object 10"/>
            <p:cNvGraphicFramePr>
              <a:graphicFrameLocks noChangeAspect="1"/>
            </p:cNvGraphicFramePr>
            <p:nvPr/>
          </p:nvGraphicFramePr>
          <p:xfrm>
            <a:off x="1525588" y="4176713"/>
            <a:ext cx="347662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09" name="Equation" r:id="rId19" imgW="266400" imgH="253800" progId="Equation.DSMT4">
                    <p:embed/>
                  </p:oleObj>
                </mc:Choice>
                <mc:Fallback>
                  <p:oleObj name="Equation" r:id="rId19" imgW="2664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5588" y="4176713"/>
                          <a:ext cx="347662" cy="331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899592" y="4149080"/>
          <a:ext cx="33004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0" name="Equation" r:id="rId20" imgW="2197080" imgH="431640" progId="Equation.DSMT4">
                  <p:embed/>
                </p:oleObj>
              </mc:Choice>
              <mc:Fallback>
                <p:oleObj name="Equation" r:id="rId20" imgW="2197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149080"/>
                        <a:ext cx="330041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771938"/>
              </p:ext>
            </p:extLst>
          </p:nvPr>
        </p:nvGraphicFramePr>
        <p:xfrm>
          <a:off x="1268413" y="4768850"/>
          <a:ext cx="305276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1" name="数式" r:id="rId22" imgW="2032000" imgH="469900" progId="Equation.3">
                  <p:embed/>
                </p:oleObj>
              </mc:Choice>
              <mc:Fallback>
                <p:oleObj name="数式" r:id="rId22" imgW="2032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768850"/>
                        <a:ext cx="3052762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5" name="Object 13"/>
          <p:cNvGraphicFramePr>
            <a:graphicFrameLocks noChangeAspect="1"/>
          </p:cNvGraphicFramePr>
          <p:nvPr/>
        </p:nvGraphicFramePr>
        <p:xfrm>
          <a:off x="1230313" y="5445224"/>
          <a:ext cx="559276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2" name="Equation" r:id="rId24" imgW="3720960" imgH="507960" progId="Equation.DSMT4">
                  <p:embed/>
                </p:oleObj>
              </mc:Choice>
              <mc:Fallback>
                <p:oleObj name="Equation" r:id="rId24" imgW="3720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5445224"/>
                        <a:ext cx="5592762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585127"/>
              </p:ext>
            </p:extLst>
          </p:nvPr>
        </p:nvGraphicFramePr>
        <p:xfrm>
          <a:off x="4287838" y="5416550"/>
          <a:ext cx="23764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3" name="数式" r:id="rId26" imgW="1587500" imgH="508000" progId="Equation.3">
                  <p:embed/>
                </p:oleObj>
              </mc:Choice>
              <mc:Fallback>
                <p:oleObj name="数式" r:id="rId26" imgW="1587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5416550"/>
                        <a:ext cx="2376487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395536" y="6165304"/>
            <a:ext cx="668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description of composite system </a:t>
            </a:r>
            <a:r>
              <a:rPr lang="en-US" altLang="ja-JP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an entangled state</a:t>
            </a:r>
            <a:r>
              <a:rPr kumimoji="1" lang="en-US" altLang="ja-JP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1" lang="ja-JP" altLang="en-US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2987824" y="5517901"/>
            <a:ext cx="288032" cy="576064"/>
          </a:xfrm>
          <a:prstGeom prst="roundRect">
            <a:avLst/>
          </a:prstGeom>
          <a:solidFill>
            <a:srgbClr val="FF5050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5536" y="6165304"/>
            <a:ext cx="746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1" lang="en-US" altLang="ja-JP" dirty="0" err="1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Bogoliubov</a:t>
            </a:r>
            <a:r>
              <a:rPr kumimoji="1" lang="en-US" altLang="ja-JP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coefficients corresponds to the degree of entanglement</a:t>
            </a:r>
            <a:endParaRPr kumimoji="1" lang="ja-JP" altLang="en-US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95536" y="6165304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degree of entanglement depends on the wavenumber</a:t>
            </a:r>
            <a:endParaRPr kumimoji="1" lang="ja-JP" altLang="en-US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4211960" y="5229200"/>
            <a:ext cx="576064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716016" y="4962654"/>
            <a:ext cx="3902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Truncation at the one particle state order</a:t>
            </a:r>
            <a:endParaRPr kumimoji="1" lang="ja-JP" altLang="en-US"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470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/>
      <p:bldP spid="26" grpId="1"/>
      <p:bldP spid="27" grpId="0" animBg="1"/>
      <p:bldP spid="28" grpId="0"/>
      <p:bldP spid="28" grpId="1"/>
      <p:bldP spid="29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コネクタ 13"/>
          <p:cNvCxnSpPr>
            <a:cxnSpLocks noChangeAspect="1"/>
          </p:cNvCxnSpPr>
          <p:nvPr/>
        </p:nvCxnSpPr>
        <p:spPr>
          <a:xfrm>
            <a:off x="2609846" y="3589486"/>
            <a:ext cx="1645800" cy="1607269"/>
          </a:xfrm>
          <a:prstGeom prst="line">
            <a:avLst/>
          </a:prstGeom>
          <a:ln w="38100">
            <a:prstDash val="sysDot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cxnSpLocks noChangeAspect="1"/>
          </p:cNvCxnSpPr>
          <p:nvPr/>
        </p:nvCxnSpPr>
        <p:spPr>
          <a:xfrm flipH="1">
            <a:off x="4563233" y="3581523"/>
            <a:ext cx="1607462" cy="1605727"/>
          </a:xfrm>
          <a:prstGeom prst="line">
            <a:avLst/>
          </a:prstGeom>
          <a:ln w="38100">
            <a:prstDash val="sysDot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043845" y="5733256"/>
            <a:ext cx="28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Sitter </a:t>
            </a:r>
            <a:r>
              <a:rPr lang="en-US" altLang="ja-JP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ultiverse</a:t>
            </a:r>
            <a:endParaRPr kumimoji="1" lang="ja-JP" altLang="en-US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46745" y="5301208"/>
            <a:ext cx="2305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Initially entangled state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8900000">
            <a:off x="4579617" y="4157779"/>
            <a:ext cx="13805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Expansion of space</a:t>
            </a:r>
            <a:endParaRPr kumimoji="1" lang="ja-JP" altLang="en-US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2640000">
            <a:off x="2808006" y="4152522"/>
            <a:ext cx="14157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Expansion of space</a:t>
            </a:r>
            <a:endParaRPr kumimoji="1" lang="ja-JP" altLang="en-US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直角三角形 7"/>
          <p:cNvSpPr>
            <a:spLocks noChangeAspect="1"/>
          </p:cNvSpPr>
          <p:nvPr/>
        </p:nvSpPr>
        <p:spPr>
          <a:xfrm rot="18900000">
            <a:off x="3551304" y="3465576"/>
            <a:ext cx="1444021" cy="1444021"/>
          </a:xfrm>
          <a:prstGeom prst="rtTriangle">
            <a:avLst/>
          </a:prstGeom>
          <a:gradFill flip="none" rotWithShape="1">
            <a:gsLst>
              <a:gs pos="20000">
                <a:srgbClr val="1F497D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直角三角形 8"/>
          <p:cNvSpPr>
            <a:spLocks noChangeAspect="1"/>
          </p:cNvSpPr>
          <p:nvPr/>
        </p:nvSpPr>
        <p:spPr>
          <a:xfrm rot="18900000">
            <a:off x="3853056" y="3465576"/>
            <a:ext cx="1444021" cy="1444021"/>
          </a:xfrm>
          <a:prstGeom prst="rtTriangle">
            <a:avLst/>
          </a:prstGeom>
          <a:gradFill flip="none" rotWithShape="1">
            <a:gsLst>
              <a:gs pos="20000">
                <a:srgbClr val="1F497D"/>
              </a:gs>
              <a:gs pos="100000">
                <a:srgbClr val="FFFFFF">
                  <a:alpha val="8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77693"/>
              </p:ext>
            </p:extLst>
          </p:nvPr>
        </p:nvGraphicFramePr>
        <p:xfrm>
          <a:off x="827584" y="1361555"/>
          <a:ext cx="44338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60" name="数式" r:id="rId3" imgW="2587320" imgH="301680" progId="Equation.3">
                  <p:embed/>
                </p:oleObj>
              </mc:Choice>
              <mc:Fallback>
                <p:oleObj name="数式" r:id="rId3" imgW="2587320" imgH="301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361555"/>
                        <a:ext cx="4433888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323528" y="836712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Initially entangled state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652285"/>
              </p:ext>
            </p:extLst>
          </p:nvPr>
        </p:nvGraphicFramePr>
        <p:xfrm>
          <a:off x="1803897" y="1409180"/>
          <a:ext cx="149066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61" name="数式" r:id="rId5" imgW="868320" imgH="264960" progId="Equation.3">
                  <p:embed/>
                </p:oleObj>
              </mc:Choice>
              <mc:Fallback>
                <p:oleObj name="数式" r:id="rId5" imgW="868320" imgH="26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897" y="1409180"/>
                        <a:ext cx="1490662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37636"/>
              </p:ext>
            </p:extLst>
          </p:nvPr>
        </p:nvGraphicFramePr>
        <p:xfrm>
          <a:off x="3492997" y="1404417"/>
          <a:ext cx="16637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62" name="数式" r:id="rId7" imgW="969120" imgH="264960" progId="Equation.3">
                  <p:embed/>
                </p:oleObj>
              </mc:Choice>
              <mc:Fallback>
                <p:oleObj name="数式" r:id="rId7" imgW="969120" imgH="26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997" y="1404417"/>
                        <a:ext cx="16637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12" descr="H:\Pics\ジブリ\3d-gbl-susu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8206" y="1104603"/>
            <a:ext cx="209550" cy="266700"/>
          </a:xfrm>
          <a:prstGeom prst="rect">
            <a:avLst/>
          </a:prstGeom>
          <a:noFill/>
        </p:spPr>
      </p:pic>
      <p:pic>
        <p:nvPicPr>
          <p:cNvPr id="25" name="Picture 12" descr="H:\Pics\ジブリ\3d-gbl-susu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422" y="1104603"/>
            <a:ext cx="209550" cy="266700"/>
          </a:xfrm>
          <a:prstGeom prst="rect">
            <a:avLst/>
          </a:prstGeom>
          <a:noFill/>
        </p:spPr>
      </p:pic>
      <p:sp>
        <p:nvSpPr>
          <p:cNvPr id="26" name="円/楕円 25"/>
          <p:cNvSpPr>
            <a:spLocks noChangeAspect="1"/>
          </p:cNvSpPr>
          <p:nvPr/>
        </p:nvSpPr>
        <p:spPr>
          <a:xfrm>
            <a:off x="2556198" y="1407914"/>
            <a:ext cx="416769" cy="416769"/>
          </a:xfrm>
          <a:prstGeom prst="ellipse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4443685" y="1407914"/>
            <a:ext cx="416769" cy="416769"/>
          </a:xfrm>
          <a:prstGeom prst="ellipse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30301"/>
              </p:ext>
            </p:extLst>
          </p:nvPr>
        </p:nvGraphicFramePr>
        <p:xfrm>
          <a:off x="6948264" y="1196752"/>
          <a:ext cx="19462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63" name="数式" r:id="rId10" imgW="1106280" imgH="493560" progId="Equation.3">
                  <p:embed/>
                </p:oleObj>
              </mc:Choice>
              <mc:Fallback>
                <p:oleObj name="数式" r:id="rId10" imgW="1106280" imgH="493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196752"/>
                        <a:ext cx="1946275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761123"/>
              </p:ext>
            </p:extLst>
          </p:nvPr>
        </p:nvGraphicFramePr>
        <p:xfrm>
          <a:off x="5652542" y="1412776"/>
          <a:ext cx="103346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64" name="Equation" r:id="rId12" imgW="594000" imgH="237600" progId="Equation.DSMT4">
                  <p:embed/>
                </p:oleObj>
              </mc:Choice>
              <mc:Fallback>
                <p:oleObj name="Equation" r:id="rId12" imgW="594000" imgH="23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542" y="1412776"/>
                        <a:ext cx="1033463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グループ化 59"/>
          <p:cNvGrpSpPr>
            <a:grpSpLocks noChangeAspect="1"/>
          </p:cNvGrpSpPr>
          <p:nvPr/>
        </p:nvGrpSpPr>
        <p:grpSpPr>
          <a:xfrm>
            <a:off x="3548992" y="3465576"/>
            <a:ext cx="1444021" cy="1599072"/>
            <a:chOff x="827584" y="2973477"/>
            <a:chExt cx="1805026" cy="1998840"/>
          </a:xfrm>
        </p:grpSpPr>
        <p:sp>
          <p:nvSpPr>
            <p:cNvPr id="38" name="直角三角形 37"/>
            <p:cNvSpPr>
              <a:spLocks noChangeAspect="1"/>
            </p:cNvSpPr>
            <p:nvPr/>
          </p:nvSpPr>
          <p:spPr>
            <a:xfrm rot="18900000">
              <a:off x="827584" y="2973477"/>
              <a:ext cx="1805026" cy="1805026"/>
            </a:xfrm>
            <a:prstGeom prst="rtTriangle">
              <a:avLst/>
            </a:prstGeom>
            <a:gradFill flip="none" rotWithShape="1">
              <a:gsLst>
                <a:gs pos="20000">
                  <a:srgbClr val="1F497D"/>
                </a:gs>
                <a:gs pos="100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58" name="グループ化 57"/>
            <p:cNvGrpSpPr>
              <a:grpSpLocks noChangeAspect="1"/>
            </p:cNvGrpSpPr>
            <p:nvPr/>
          </p:nvGrpSpPr>
          <p:grpSpPr>
            <a:xfrm>
              <a:off x="1566284" y="4598803"/>
              <a:ext cx="365760" cy="373514"/>
              <a:chOff x="-97110" y="5157192"/>
              <a:chExt cx="1587500" cy="1621153"/>
            </a:xfrm>
          </p:grpSpPr>
          <p:pic>
            <p:nvPicPr>
              <p:cNvPr id="39" name="Picture 7" descr="C:\Users\Sugumi Kanno\shade test\sphere-green.png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97110" y="5356819"/>
                <a:ext cx="1587500" cy="1071562"/>
              </a:xfrm>
              <a:prstGeom prst="rect">
                <a:avLst/>
              </a:prstGeom>
              <a:noFill/>
            </p:spPr>
          </p:pic>
          <p:cxnSp>
            <p:nvCxnSpPr>
              <p:cNvPr id="51" name="直線コネクタ 50"/>
              <p:cNvCxnSpPr/>
              <p:nvPr/>
            </p:nvCxnSpPr>
            <p:spPr>
              <a:xfrm>
                <a:off x="626041" y="5157192"/>
                <a:ext cx="0" cy="360039"/>
              </a:xfrm>
              <a:prstGeom prst="line">
                <a:avLst/>
              </a:prstGeom>
              <a:ln w="19050">
                <a:solidFill>
                  <a:srgbClr val="FF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矢印コネクタ 53"/>
              <p:cNvCxnSpPr/>
              <p:nvPr/>
            </p:nvCxnSpPr>
            <p:spPr>
              <a:xfrm>
                <a:off x="626041" y="6321145"/>
                <a:ext cx="0" cy="457200"/>
              </a:xfrm>
              <a:prstGeom prst="straightConnector1">
                <a:avLst/>
              </a:prstGeom>
              <a:ln w="19050"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グループ化 65"/>
          <p:cNvGrpSpPr>
            <a:grpSpLocks noChangeAspect="1"/>
          </p:cNvGrpSpPr>
          <p:nvPr/>
        </p:nvGrpSpPr>
        <p:grpSpPr>
          <a:xfrm>
            <a:off x="3851920" y="3465467"/>
            <a:ext cx="1444021" cy="1547709"/>
            <a:chOff x="6348754" y="3163146"/>
            <a:chExt cx="1805026" cy="1934636"/>
          </a:xfrm>
        </p:grpSpPr>
        <p:sp>
          <p:nvSpPr>
            <p:cNvPr id="64" name="直角三角形 63"/>
            <p:cNvSpPr>
              <a:spLocks noChangeAspect="1"/>
            </p:cNvSpPr>
            <p:nvPr/>
          </p:nvSpPr>
          <p:spPr>
            <a:xfrm rot="18900000">
              <a:off x="6348754" y="3163146"/>
              <a:ext cx="1805026" cy="1805026"/>
            </a:xfrm>
            <a:prstGeom prst="rtTriangle">
              <a:avLst/>
            </a:prstGeom>
            <a:gradFill flip="none" rotWithShape="1">
              <a:gsLst>
                <a:gs pos="20000">
                  <a:srgbClr val="1F497D"/>
                </a:gs>
                <a:gs pos="100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59" name="グループ化 58"/>
            <p:cNvGrpSpPr>
              <a:grpSpLocks noChangeAspect="1"/>
            </p:cNvGrpSpPr>
            <p:nvPr/>
          </p:nvGrpSpPr>
          <p:grpSpPr>
            <a:xfrm>
              <a:off x="7132320" y="4725144"/>
              <a:ext cx="366475" cy="372638"/>
              <a:chOff x="-1476672" y="5085184"/>
              <a:chExt cx="1428750" cy="1452776"/>
            </a:xfrm>
          </p:grpSpPr>
          <p:pic>
            <p:nvPicPr>
              <p:cNvPr id="55" name="Picture 7" descr="C:\Users\Sugumi Kanno\shade test\sphere-green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1476672" y="5356820"/>
                <a:ext cx="1428750" cy="952500"/>
              </a:xfrm>
              <a:prstGeom prst="rect">
                <a:avLst/>
              </a:prstGeom>
              <a:noFill/>
            </p:spPr>
          </p:pic>
          <p:cxnSp>
            <p:nvCxnSpPr>
              <p:cNvPr id="56" name="直線コネクタ 55"/>
              <p:cNvCxnSpPr/>
              <p:nvPr/>
            </p:nvCxnSpPr>
            <p:spPr>
              <a:xfrm>
                <a:off x="-809453" y="5085184"/>
                <a:ext cx="0" cy="402334"/>
              </a:xfrm>
              <a:prstGeom prst="line">
                <a:avLst/>
              </a:prstGeom>
              <a:ln w="19050">
                <a:solidFill>
                  <a:srgbClr val="FF0066"/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矢印コネクタ 56"/>
              <p:cNvCxnSpPr/>
              <p:nvPr/>
            </p:nvCxnSpPr>
            <p:spPr>
              <a:xfrm>
                <a:off x="-809453" y="6217922"/>
                <a:ext cx="0" cy="320038"/>
              </a:xfrm>
              <a:prstGeom prst="straightConnector1">
                <a:avLst/>
              </a:prstGeom>
              <a:ln w="19050">
                <a:solidFill>
                  <a:srgbClr val="FF0066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グループ化 28"/>
          <p:cNvGrpSpPr/>
          <p:nvPr/>
        </p:nvGrpSpPr>
        <p:grpSpPr>
          <a:xfrm>
            <a:off x="1443817" y="2615184"/>
            <a:ext cx="6080511" cy="4022238"/>
            <a:chOff x="1659841" y="2615184"/>
            <a:chExt cx="6080511" cy="4022238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1835696" y="2615184"/>
              <a:ext cx="0" cy="2560332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7380312" y="2615184"/>
              <a:ext cx="0" cy="2560332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1835696" y="5250904"/>
              <a:ext cx="0" cy="914400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7380312" y="5250904"/>
              <a:ext cx="0" cy="914400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線コネクタ 2"/>
            <p:cNvCxnSpPr/>
            <p:nvPr/>
          </p:nvCxnSpPr>
          <p:spPr>
            <a:xfrm>
              <a:off x="1821904" y="2636912"/>
              <a:ext cx="55778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1659841" y="6237312"/>
              <a:ext cx="60805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Causal diagram of the inflationary </a:t>
              </a:r>
              <a:r>
                <a:rPr kumimoji="1" lang="en-US" altLang="ja-JP" sz="20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multiverse</a:t>
              </a:r>
              <a:r>
                <a:rPr kumimoji="1"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kumimoji="1" lang="ja-JP" altLang="en-US" sz="2000" b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339752" y="263691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ahoma"/>
                <a:cs typeface="Tahoma"/>
              </a:rPr>
              <a:t>BD1</a:t>
            </a:r>
            <a:endParaRPr kumimoji="1" lang="ja-JP" alt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68144" y="264969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ahoma"/>
                <a:cs typeface="Tahoma"/>
              </a:rPr>
              <a:t>BD2</a:t>
            </a:r>
            <a:endParaRPr kumimoji="1" lang="ja-JP" alt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899592" y="2564904"/>
            <a:ext cx="0" cy="26642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 rot="16200000">
            <a:off x="388108" y="475008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317500" y="115888"/>
            <a:ext cx="8574088" cy="5762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kern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pair of entangled universes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889000" y="1976438"/>
            <a:ext cx="3755008" cy="688975"/>
            <a:chOff x="932107" y="1892226"/>
            <a:chExt cx="3755008" cy="688975"/>
          </a:xfrm>
        </p:grpSpPr>
        <p:graphicFrame>
          <p:nvGraphicFramePr>
            <p:cNvPr id="44" name="オブジェクト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03039"/>
                </p:ext>
              </p:extLst>
            </p:nvPr>
          </p:nvGraphicFramePr>
          <p:xfrm>
            <a:off x="932107" y="1892226"/>
            <a:ext cx="822325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65" name="数式" r:id="rId15" imgW="546100" imgH="457200" progId="Equation.3">
                    <p:embed/>
                  </p:oleObj>
                </mc:Choice>
                <mc:Fallback>
                  <p:oleObj name="数式" r:id="rId15" imgW="5461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2107" y="1892226"/>
                          <a:ext cx="822325" cy="68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テキスト ボックス 46"/>
            <p:cNvSpPr txBox="1"/>
            <p:nvPr/>
          </p:nvSpPr>
          <p:spPr>
            <a:xfrm>
              <a:off x="1691680" y="2060848"/>
              <a:ext cx="2995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 Maximally entangled state</a:t>
              </a:r>
              <a:endParaRPr kumimoji="1" lang="ja-JP" altLang="en-US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899592" y="2693228"/>
            <a:ext cx="3644329" cy="394460"/>
            <a:chOff x="5158527" y="2051556"/>
            <a:chExt cx="3644329" cy="394460"/>
          </a:xfrm>
        </p:grpSpPr>
        <p:graphicFrame>
          <p:nvGraphicFramePr>
            <p:cNvPr id="12447" name="Object 1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4979027"/>
                </p:ext>
              </p:extLst>
            </p:nvPr>
          </p:nvGraphicFramePr>
          <p:xfrm>
            <a:off x="5158527" y="2063428"/>
            <a:ext cx="573087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66" name="数式" r:id="rId17" imgW="381000" imgH="254000" progId="Equation.3">
                    <p:embed/>
                  </p:oleObj>
                </mc:Choice>
                <mc:Fallback>
                  <p:oleObj name="数式" r:id="rId17" imgW="3810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8527" y="2063428"/>
                          <a:ext cx="573087" cy="382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テキスト ボックス 48"/>
            <p:cNvSpPr txBox="1"/>
            <p:nvPr/>
          </p:nvSpPr>
          <p:spPr>
            <a:xfrm>
              <a:off x="5724128" y="2051556"/>
              <a:ext cx="3078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 The Bunch-Davies vacuum</a:t>
              </a:r>
              <a:endParaRPr kumimoji="1" lang="ja-JP" altLang="en-US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6610408" y="836712"/>
            <a:ext cx="141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Tahoma"/>
                <a:cs typeface="Tahoma"/>
              </a:rPr>
              <a:t>Kanno (2015)</a:t>
            </a:r>
            <a:endParaRPr kumimoji="1" lang="ja-JP" altLang="en-US" sz="16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4046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06383E-6 L 0.17135 -0.22687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114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6383E-6 L -0.17656 -0.2268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-114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17153 -0.22662 " pathEditMode="relative" rAng="0" ptsTypes="AA">
                                      <p:cBhvr>
                                        <p:cTn id="122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113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1038E-6 7.24034E-7 L -0.17685 -0.22855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1" y="-1142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26" grpId="0" animBg="1"/>
      <p:bldP spid="26" grpId="1" animBg="1"/>
      <p:bldP spid="27" grpId="0" animBg="1"/>
      <p:bldP spid="10" grpId="0"/>
      <p:bldP spid="10" grpId="1"/>
      <p:bldP spid="10" grpId="2"/>
      <p:bldP spid="11" grpId="0"/>
      <p:bldP spid="11" grpId="1"/>
      <p:bldP spid="11" grpId="2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096009"/>
              </p:ext>
            </p:extLst>
          </p:nvPr>
        </p:nvGraphicFramePr>
        <p:xfrm>
          <a:off x="923925" y="3733800"/>
          <a:ext cx="35290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0" name="数式" r:id="rId4" imgW="2349500" imgH="381000" progId="Equation.3">
                  <p:embed/>
                </p:oleObj>
              </mc:Choice>
              <mc:Fallback>
                <p:oleObj name="数式" r:id="rId4" imgW="23495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733800"/>
                        <a:ext cx="3529013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reduced density matrix in BD2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E86B-5D35-BE42-9299-1A73D1A872BB}" type="slidenum">
              <a:rPr lang="en-US" altLang="ja-JP"/>
              <a:pPr/>
              <a:t>27</a:t>
            </a:fld>
            <a:endParaRPr lang="en-US" altLang="ja-JP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611188" y="1700808"/>
          <a:ext cx="1654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1" name="Equation" r:id="rId6" imgW="1091878" imgH="254092" progId="Equation.DSMT4">
                  <p:embed/>
                </p:oleObj>
              </mc:Choice>
              <mc:Fallback>
                <p:oleObj name="Equation" r:id="rId6" imgW="1091878" imgH="2540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808"/>
                        <a:ext cx="16541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23528" y="90872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reduced density matrix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51040"/>
              </p:ext>
            </p:extLst>
          </p:nvPr>
        </p:nvGraphicFramePr>
        <p:xfrm>
          <a:off x="2263775" y="2747963"/>
          <a:ext cx="2762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2" name="Equation" r:id="rId8" imgW="1828800" imgH="279360" progId="Equation.DSMT4">
                  <p:embed/>
                </p:oleObj>
              </mc:Choice>
              <mc:Fallback>
                <p:oleObj name="Equation" r:id="rId8" imgW="1828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2747963"/>
                        <a:ext cx="2762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/>
          </p:cNvGraphicFramePr>
          <p:nvPr/>
        </p:nvGraphicFramePr>
        <p:xfrm>
          <a:off x="4999038" y="2751138"/>
          <a:ext cx="27606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3" name="Equation" r:id="rId10" imgW="2006278" imgH="279446" progId="Equation.DSMT4">
                  <p:embed/>
                </p:oleObj>
              </mc:Choice>
              <mc:Fallback>
                <p:oleObj name="Equation" r:id="rId10" imgW="2006278" imgH="279446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2751138"/>
                        <a:ext cx="276066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385566" y="1556792"/>
          <a:ext cx="23304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4" name="Equation" r:id="rId12" imgW="1549354" imgH="431570" progId="Equation.DSMT4">
                  <p:embed/>
                </p:oleObj>
              </mc:Choice>
              <mc:Fallback>
                <p:oleObj name="Equation" r:id="rId12" imgW="1549354" imgH="43157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566" y="1556792"/>
                        <a:ext cx="233045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092505"/>
              </p:ext>
            </p:extLst>
          </p:nvPr>
        </p:nvGraphicFramePr>
        <p:xfrm>
          <a:off x="852488" y="2624138"/>
          <a:ext cx="1397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5" name="数式" r:id="rId14" imgW="914040" imgH="429480" progId="Equation.3">
                  <p:embed/>
                </p:oleObj>
              </mc:Choice>
              <mc:Fallback>
                <p:oleObj name="数式" r:id="rId14" imgW="914040" imgH="42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624138"/>
                        <a:ext cx="13970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7740352" y="2759075"/>
          <a:ext cx="5762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6" name="Equation" r:id="rId16" imgW="380633" imgH="253939" progId="Equation.DSMT4">
                  <p:embed/>
                </p:oleObj>
              </mc:Choice>
              <mc:Fallback>
                <p:oleObj name="Equation" r:id="rId16" imgW="380633" imgH="2539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2759075"/>
                        <a:ext cx="576262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2030760" y="2276872"/>
          <a:ext cx="381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7" name="Equation" r:id="rId18" imgW="380404" imgH="177815" progId="Equation.DSMT4">
                  <p:embed/>
                </p:oleObj>
              </mc:Choice>
              <mc:Fallback>
                <p:oleObj name="Equation" r:id="rId18" imgW="380404" imgH="1778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760" y="2276872"/>
                        <a:ext cx="381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2376488" y="2778125"/>
          <a:ext cx="1133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8" name="Equation" r:id="rId20" imgW="749047" imgH="254092" progId="Equation.DSMT4">
                  <p:embed/>
                </p:oleObj>
              </mc:Choice>
              <mc:Fallback>
                <p:oleObj name="Equation" r:id="rId20" imgW="749047" imgH="2540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2778125"/>
                        <a:ext cx="11334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737549"/>
              </p:ext>
            </p:extLst>
          </p:nvPr>
        </p:nvGraphicFramePr>
        <p:xfrm>
          <a:off x="3725540" y="2762250"/>
          <a:ext cx="12065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9" name="Equation" r:id="rId22" imgW="786240" imgH="264960" progId="Equation.DSMT4">
                  <p:embed/>
                </p:oleObj>
              </mc:Choice>
              <mc:Fallback>
                <p:oleObj name="Equation" r:id="rId22" imgW="786240" imgH="26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540" y="2762250"/>
                        <a:ext cx="12065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465031"/>
              </p:ext>
            </p:extLst>
          </p:nvPr>
        </p:nvGraphicFramePr>
        <p:xfrm>
          <a:off x="5076825" y="2759075"/>
          <a:ext cx="11334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0" name="数式" r:id="rId24" imgW="776880" imgH="264960" progId="Equation.3">
                  <p:embed/>
                </p:oleObj>
              </mc:Choice>
              <mc:Fallback>
                <p:oleObj name="数式" r:id="rId24" imgW="776880" imgH="26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759075"/>
                        <a:ext cx="1133475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101643"/>
              </p:ext>
            </p:extLst>
          </p:nvPr>
        </p:nvGraphicFramePr>
        <p:xfrm>
          <a:off x="6372225" y="2762250"/>
          <a:ext cx="12255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1" name="数式" r:id="rId26" imgW="905040" imgH="264960" progId="Equation.3">
                  <p:embed/>
                </p:oleObj>
              </mc:Choice>
              <mc:Fallback>
                <p:oleObj name="数式" r:id="rId26" imgW="905040" imgH="2649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762250"/>
                        <a:ext cx="122555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2028825" y="2276475"/>
          <a:ext cx="355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2" name="Equation" r:id="rId28" imgW="355080" imgH="177815" progId="Equation.DSMT4">
                  <p:embed/>
                </p:oleObj>
              </mc:Choice>
              <mc:Fallback>
                <p:oleObj name="Equation" r:id="rId28" imgW="355080" imgH="1778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2276475"/>
                        <a:ext cx="3556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角丸四角形 13"/>
          <p:cNvSpPr/>
          <p:nvPr/>
        </p:nvSpPr>
        <p:spPr>
          <a:xfrm>
            <a:off x="2368296" y="2780928"/>
            <a:ext cx="557784" cy="36004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3895344" y="2780928"/>
            <a:ext cx="512064" cy="36004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5101618" y="2780928"/>
            <a:ext cx="566928" cy="36004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6568703" y="2780928"/>
            <a:ext cx="576064" cy="36004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2139696" y="2476128"/>
            <a:ext cx="0" cy="30480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612387"/>
              </p:ext>
            </p:extLst>
          </p:nvPr>
        </p:nvGraphicFramePr>
        <p:xfrm>
          <a:off x="2705100" y="3746500"/>
          <a:ext cx="1587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3" name="数式" r:id="rId30" imgW="1054100" imgH="317500" progId="Equation.3">
                  <p:embed/>
                </p:oleObj>
              </mc:Choice>
              <mc:Fallback>
                <p:oleObj name="数式" r:id="rId30" imgW="1054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3746500"/>
                        <a:ext cx="15875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67544" y="4797152"/>
            <a:ext cx="7828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Our quantum mechanical system becomes a mixed state by tracing out the </a:t>
            </a:r>
            <a:endParaRPr lang="en-US" altLang="ja-JP" dirty="0">
              <a:latin typeface="Tahoma"/>
              <a:cs typeface="Tahoma"/>
            </a:endParaRPr>
          </a:p>
          <a:p>
            <a:r>
              <a:rPr kumimoji="1" lang="en-US" altLang="ja-JP" dirty="0" smtClean="0">
                <a:latin typeface="Tahoma"/>
                <a:cs typeface="Tahoma"/>
              </a:rPr>
              <a:t>inaccessible BD1. 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5661248"/>
            <a:ext cx="671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Tahoma"/>
                <a:cs typeface="Tahoma"/>
              </a:rPr>
              <a:t>The reduced density matrix consists of only diagonal elements.</a:t>
            </a:r>
            <a:endParaRPr kumimoji="1" lang="ja-JP" altLang="en-US" dirty="0">
              <a:solidFill>
                <a:srgbClr val="FF006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5600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5" grpId="2" animBg="1"/>
      <p:bldP spid="21" grpId="0" animBg="1"/>
      <p:bldP spid="21" grpId="1" animBg="1"/>
      <p:bldP spid="22" grpId="0" animBg="1"/>
      <p:bldP spid="22" grpId="1" animBg="1"/>
      <p:bldP spid="22" grpId="2" animBg="1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spectrum of vacuum fluctuations in BD2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2357-5C14-904D-B00C-6E9A0E644A1D}" type="slidenum">
              <a:rPr lang="en-US" altLang="ja-JP" smtClean="0"/>
              <a:pPr/>
              <a:t>28</a:t>
            </a:fld>
            <a:endParaRPr lang="en-US" altLang="ja-JP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690538"/>
              </p:ext>
            </p:extLst>
          </p:nvPr>
        </p:nvGraphicFramePr>
        <p:xfrm>
          <a:off x="404813" y="1187450"/>
          <a:ext cx="21478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0" name="数式" r:id="rId3" imgW="1435320" imgH="420480" progId="Equation.3">
                  <p:embed/>
                </p:oleObj>
              </mc:Choice>
              <mc:Fallback>
                <p:oleObj name="数式" r:id="rId3" imgW="143532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187450"/>
                        <a:ext cx="2147887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90921"/>
              </p:ext>
            </p:extLst>
          </p:nvPr>
        </p:nvGraphicFramePr>
        <p:xfrm>
          <a:off x="1135063" y="4764088"/>
          <a:ext cx="41402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1" name="数式" r:id="rId5" imgW="2743200" imgH="444500" progId="Equation.3">
                  <p:embed/>
                </p:oleObj>
              </mc:Choice>
              <mc:Fallback>
                <p:oleObj name="数式" r:id="rId5" imgW="2743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4764088"/>
                        <a:ext cx="414020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1233463" y="5589240"/>
          <a:ext cx="5302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2" name="Equation" r:id="rId7" imgW="355080" imgH="203139" progId="Equation.DSMT4">
                  <p:embed/>
                </p:oleObj>
              </mc:Choice>
              <mc:Fallback>
                <p:oleObj name="Equation" r:id="rId7" imgW="355080" imgH="2031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63" y="5589240"/>
                        <a:ext cx="530225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673261"/>
              </p:ext>
            </p:extLst>
          </p:nvPr>
        </p:nvGraphicFramePr>
        <p:xfrm>
          <a:off x="2070671" y="5561013"/>
          <a:ext cx="1579562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3" name="数式" r:id="rId9" imgW="1042200" imgH="493560" progId="Equation.3">
                  <p:embed/>
                </p:oleObj>
              </mc:Choice>
              <mc:Fallback>
                <p:oleObj name="数式" r:id="rId9" imgW="1042200" imgH="493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671" y="5561013"/>
                        <a:ext cx="1579562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845896"/>
              </p:ext>
            </p:extLst>
          </p:nvPr>
        </p:nvGraphicFramePr>
        <p:xfrm>
          <a:off x="1189038" y="2024063"/>
          <a:ext cx="5202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4" name="数式" r:id="rId11" imgW="3492500" imgH="457200" progId="Equation.3">
                  <p:embed/>
                </p:oleObj>
              </mc:Choice>
              <mc:Fallback>
                <p:oleObj name="数式" r:id="rId11" imgW="3492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2024063"/>
                        <a:ext cx="5202237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583935"/>
              </p:ext>
            </p:extLst>
          </p:nvPr>
        </p:nvGraphicFramePr>
        <p:xfrm>
          <a:off x="1127769" y="2974975"/>
          <a:ext cx="73326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5" name="数式" r:id="rId13" imgW="4918680" imgH="447840" progId="Equation.3">
                  <p:embed/>
                </p:oleObj>
              </mc:Choice>
              <mc:Fallback>
                <p:oleObj name="数式" r:id="rId13" imgW="4918680" imgH="447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9" y="2974975"/>
                        <a:ext cx="7332663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051720" y="2199333"/>
          <a:ext cx="92551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6" name="Equation" r:id="rId15" imgW="621902" imgH="342625" progId="Equation.DSMT4">
                  <p:embed/>
                </p:oleObj>
              </mc:Choice>
              <mc:Fallback>
                <p:oleObj name="Equation" r:id="rId15" imgW="621902" imgH="3426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199333"/>
                        <a:ext cx="92551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6438230" y="2205038"/>
          <a:ext cx="654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7" name="Equation" r:id="rId17" imgW="431310" imgH="253939" progId="Equation.DSMT4">
                  <p:embed/>
                </p:oleObj>
              </mc:Choice>
              <mc:Fallback>
                <p:oleObj name="Equation" r:id="rId17" imgW="431310" imgH="2539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230" y="2205038"/>
                        <a:ext cx="654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角丸四角形 11"/>
          <p:cNvSpPr/>
          <p:nvPr/>
        </p:nvSpPr>
        <p:spPr>
          <a:xfrm>
            <a:off x="2747044" y="3140968"/>
            <a:ext cx="504056" cy="36004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899172" y="3140968"/>
            <a:ext cx="1008112" cy="36004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021691" y="3140968"/>
            <a:ext cx="504056" cy="36004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7139532" y="3140968"/>
            <a:ext cx="936104" cy="36004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3035076" y="3573015"/>
            <a:ext cx="2088232" cy="432049"/>
            <a:chOff x="2775992" y="3573015"/>
            <a:chExt cx="1371600" cy="432049"/>
          </a:xfrm>
        </p:grpSpPr>
        <p:sp>
          <p:nvSpPr>
            <p:cNvPr id="16" name="右大かっこ 15"/>
            <p:cNvSpPr/>
            <p:nvPr/>
          </p:nvSpPr>
          <p:spPr>
            <a:xfrm rot="5400000">
              <a:off x="3389784" y="2959223"/>
              <a:ext cx="144016" cy="1371600"/>
            </a:xfrm>
            <a:prstGeom prst="rightBracket">
              <a:avLst/>
            </a:prstGeom>
            <a:ln>
              <a:solidFill>
                <a:srgbClr val="00B050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168941" y="3728065"/>
              <a:ext cx="5214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rPr>
                <a:t>Shift</a:t>
              </a:r>
              <a:endParaRPr kumimoji="1" lang="ja-JP" altLang="en-US" sz="12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365808" y="3573016"/>
            <a:ext cx="1853844" cy="421015"/>
            <a:chOff x="5534291" y="3573016"/>
            <a:chExt cx="1339903" cy="421015"/>
          </a:xfrm>
        </p:grpSpPr>
        <p:sp>
          <p:nvSpPr>
            <p:cNvPr id="17" name="右大かっこ 16"/>
            <p:cNvSpPr/>
            <p:nvPr/>
          </p:nvSpPr>
          <p:spPr>
            <a:xfrm rot="5400000">
              <a:off x="6132235" y="2975072"/>
              <a:ext cx="144016" cy="1339903"/>
            </a:xfrm>
            <a:prstGeom prst="rightBracket">
              <a:avLst/>
            </a:prstGeom>
            <a:ln>
              <a:solidFill>
                <a:srgbClr val="00B050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951434" y="3717032"/>
              <a:ext cx="582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Shift</a:t>
              </a:r>
              <a:endParaRPr kumimoji="1" lang="ja-JP" altLang="en-US" sz="12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307872"/>
              </p:ext>
            </p:extLst>
          </p:nvPr>
        </p:nvGraphicFramePr>
        <p:xfrm>
          <a:off x="1116013" y="3905250"/>
          <a:ext cx="705326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8" name="数式" r:id="rId19" imgW="4724400" imgH="457200" progId="Equation.3">
                  <p:embed/>
                </p:oleObj>
              </mc:Choice>
              <mc:Fallback>
                <p:oleObj name="数式" r:id="rId19" imgW="472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5250"/>
                        <a:ext cx="7053262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角丸四角形 20"/>
          <p:cNvSpPr/>
          <p:nvPr/>
        </p:nvSpPr>
        <p:spPr>
          <a:xfrm>
            <a:off x="3419872" y="4077072"/>
            <a:ext cx="1224136" cy="360040"/>
          </a:xfrm>
          <a:prstGeom prst="roundRect">
            <a:avLst/>
          </a:prstGeom>
          <a:solidFill>
            <a:srgbClr val="FF5050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6660232" y="4077072"/>
            <a:ext cx="1224136" cy="360040"/>
          </a:xfrm>
          <a:prstGeom prst="roundRect">
            <a:avLst/>
          </a:prstGeom>
          <a:solidFill>
            <a:srgbClr val="FF5050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2051720" y="4077072"/>
            <a:ext cx="288032" cy="504056"/>
          </a:xfrm>
          <a:prstGeom prst="roundRect">
            <a:avLst/>
          </a:prstGeom>
          <a:solidFill>
            <a:srgbClr val="FF5050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1187624" y="594928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グループ化 31"/>
          <p:cNvGrpSpPr/>
          <p:nvPr/>
        </p:nvGrpSpPr>
        <p:grpSpPr>
          <a:xfrm>
            <a:off x="7308304" y="4725144"/>
            <a:ext cx="1584176" cy="936104"/>
            <a:chOff x="7308304" y="4725144"/>
            <a:chExt cx="1584176" cy="936104"/>
          </a:xfrm>
        </p:grpSpPr>
        <p:graphicFrame>
          <p:nvGraphicFramePr>
            <p:cNvPr id="29" name="オブジェクト 28"/>
            <p:cNvGraphicFramePr>
              <a:graphicFrameLocks noChangeAspect="1"/>
            </p:cNvGraphicFramePr>
            <p:nvPr/>
          </p:nvGraphicFramePr>
          <p:xfrm>
            <a:off x="7380288" y="4797077"/>
            <a:ext cx="1398587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89" name="Equation" r:id="rId21" imgW="1066524" imgH="279446" progId="Equation.DSMT4">
                    <p:embed/>
                  </p:oleObj>
                </mc:Choice>
                <mc:Fallback>
                  <p:oleObj name="Equation" r:id="rId21" imgW="1066524" imgH="279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0288" y="4797077"/>
                          <a:ext cx="1398587" cy="366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3" name="Object 15"/>
            <p:cNvGraphicFramePr>
              <a:graphicFrameLocks noChangeAspect="1"/>
            </p:cNvGraphicFramePr>
            <p:nvPr/>
          </p:nvGraphicFramePr>
          <p:xfrm>
            <a:off x="7380312" y="5222527"/>
            <a:ext cx="1449387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90" name="Equation" r:id="rId23" imgW="1104556" imgH="279446" progId="Equation.DSMT4">
                    <p:embed/>
                  </p:oleObj>
                </mc:Choice>
                <mc:Fallback>
                  <p:oleObj name="Equation" r:id="rId23" imgW="1104556" imgH="279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0312" y="5222527"/>
                          <a:ext cx="1449387" cy="366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正方形/長方形 30"/>
            <p:cNvSpPr/>
            <p:nvPr/>
          </p:nvSpPr>
          <p:spPr>
            <a:xfrm>
              <a:off x="7308304" y="4725144"/>
              <a:ext cx="1584176" cy="936104"/>
            </a:xfrm>
            <a:prstGeom prst="rect">
              <a:avLst/>
            </a:prstGeom>
            <a:noFill/>
            <a:ln w="38100">
              <a:solidFill>
                <a:srgbClr val="0000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7308304" y="5733256"/>
            <a:ext cx="1296144" cy="792088"/>
            <a:chOff x="4860032" y="5517232"/>
            <a:chExt cx="1296144" cy="792088"/>
          </a:xfrm>
        </p:grpSpPr>
        <p:graphicFrame>
          <p:nvGraphicFramePr>
            <p:cNvPr id="33" name="オブジェクト 32"/>
            <p:cNvGraphicFramePr>
              <a:graphicFrameLocks noChangeAspect="1"/>
            </p:cNvGraphicFramePr>
            <p:nvPr/>
          </p:nvGraphicFramePr>
          <p:xfrm>
            <a:off x="4932040" y="5589240"/>
            <a:ext cx="11430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91" name="数式" r:id="rId25" imgW="761724" imgH="431570" progId="Equation.3">
                    <p:embed/>
                  </p:oleObj>
                </mc:Choice>
                <mc:Fallback>
                  <p:oleObj name="数式" r:id="rId25" imgW="761724" imgH="43157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5589240"/>
                          <a:ext cx="1143000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正方形/長方形 33"/>
            <p:cNvSpPr/>
            <p:nvPr/>
          </p:nvSpPr>
          <p:spPr>
            <a:xfrm>
              <a:off x="4860032" y="5517232"/>
              <a:ext cx="1296144" cy="79208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022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/>
                <a:cs typeface="Tahoma"/>
              </a:rPr>
              <a:t>Quantum entanglement?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8600" y="1066800"/>
            <a:ext cx="8153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most mysterious aspect of quantum entanglement would be to affect the </a:t>
            </a:r>
          </a:p>
          <a:p>
            <a:r>
              <a:rPr kumimoji="1" lang="en-US" altLang="ja-JP" dirty="0" smtClean="0">
                <a:latin typeface="Tahoma"/>
                <a:cs typeface="Tahoma"/>
              </a:rPr>
              <a:t>outcome</a:t>
            </a:r>
            <a:r>
              <a:rPr lang="en-US" altLang="ja-JP" dirty="0" smtClean="0">
                <a:latin typeface="Tahoma"/>
                <a:cs typeface="Tahoma"/>
              </a:rPr>
              <a:t> of local measurements instantaneously beyond the </a:t>
            </a:r>
            <a:r>
              <a:rPr lang="en-US" altLang="ja-JP" dirty="0" err="1" smtClean="0">
                <a:latin typeface="Tahoma"/>
                <a:cs typeface="Tahoma"/>
              </a:rPr>
              <a:t>lightcone</a:t>
            </a:r>
            <a:r>
              <a:rPr lang="en-US" altLang="ja-JP" dirty="0" smtClean="0">
                <a:latin typeface="Tahoma"/>
                <a:cs typeface="Tahoma"/>
              </a:rPr>
              <a:t> once a </a:t>
            </a:r>
          </a:p>
          <a:p>
            <a:r>
              <a:rPr lang="en-US" altLang="ja-JP" dirty="0" smtClean="0">
                <a:latin typeface="Tahoma"/>
                <a:cs typeface="Tahoma"/>
              </a:rPr>
              <a:t>local measurement </a:t>
            </a:r>
            <a:r>
              <a:rPr kumimoji="1" lang="en-US" altLang="ja-JP" dirty="0" smtClean="0">
                <a:latin typeface="Tahoma"/>
                <a:cs typeface="Tahoma"/>
              </a:rPr>
              <a:t>is performed: Einstein-</a:t>
            </a:r>
            <a:r>
              <a:rPr kumimoji="1" lang="en-US" altLang="ja-JP" dirty="0" err="1" smtClean="0">
                <a:latin typeface="Tahoma"/>
                <a:cs typeface="Tahoma"/>
              </a:rPr>
              <a:t>Podolsky</a:t>
            </a:r>
            <a:r>
              <a:rPr kumimoji="1" lang="en-US" altLang="ja-JP" dirty="0" smtClean="0">
                <a:latin typeface="Tahoma"/>
                <a:cs typeface="Tahoma"/>
              </a:rPr>
              <a:t>-Rosen paradox.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2000" y="2133600"/>
            <a:ext cx="735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ahoma"/>
                <a:cs typeface="Tahoma"/>
              </a:rPr>
              <a:t>Q</a:t>
            </a:r>
            <a:r>
              <a:rPr kumimoji="1" lang="en-US" altLang="ja-JP" sz="2000" dirty="0" smtClean="0">
                <a:latin typeface="Tahoma"/>
                <a:cs typeface="Tahoma"/>
              </a:rPr>
              <a:t>uantum entanglement could exist beyond the Hubble horizon.</a:t>
            </a:r>
          </a:p>
        </p:txBody>
      </p:sp>
      <p:sp>
        <p:nvSpPr>
          <p:cNvPr id="9" name="円/楕円 8"/>
          <p:cNvSpPr>
            <a:spLocks/>
          </p:cNvSpPr>
          <p:nvPr/>
        </p:nvSpPr>
        <p:spPr>
          <a:xfrm>
            <a:off x="908536" y="2899718"/>
            <a:ext cx="3130064" cy="64564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915375" y="5983759"/>
            <a:ext cx="3099073" cy="64564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>
            <a:spLocks noChangeAspect="1"/>
          </p:cNvSpPr>
          <p:nvPr/>
        </p:nvSpPr>
        <p:spPr>
          <a:xfrm>
            <a:off x="908536" y="3240559"/>
            <a:ext cx="534924" cy="3034666"/>
          </a:xfrm>
          <a:custGeom>
            <a:avLst/>
            <a:gdLst>
              <a:gd name="connsiteX0" fmla="*/ 0 w 495300"/>
              <a:gd name="connsiteY0" fmla="*/ 0 h 2809875"/>
              <a:gd name="connsiteX1" fmla="*/ 495300 w 495300"/>
              <a:gd name="connsiteY1" fmla="*/ 1438275 h 2809875"/>
              <a:gd name="connsiteX2" fmla="*/ 0 w 495300"/>
              <a:gd name="connsiteY2" fmla="*/ 2809875 h 28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2809875">
                <a:moveTo>
                  <a:pt x="0" y="0"/>
                </a:moveTo>
                <a:cubicBezTo>
                  <a:pt x="247650" y="484981"/>
                  <a:pt x="495300" y="969963"/>
                  <a:pt x="495300" y="1438275"/>
                </a:cubicBezTo>
                <a:cubicBezTo>
                  <a:pt x="495300" y="1906587"/>
                  <a:pt x="247650" y="2358231"/>
                  <a:pt x="0" y="2809875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>
            <a:spLocks noChangeAspect="1"/>
          </p:cNvSpPr>
          <p:nvPr/>
        </p:nvSpPr>
        <p:spPr>
          <a:xfrm>
            <a:off x="3404799" y="3278499"/>
            <a:ext cx="609649" cy="3010060"/>
          </a:xfrm>
          <a:custGeom>
            <a:avLst/>
            <a:gdLst>
              <a:gd name="connsiteX0" fmla="*/ 564490 w 564490"/>
              <a:gd name="connsiteY0" fmla="*/ 0 h 2787091"/>
              <a:gd name="connsiteX1" fmla="*/ 1219 w 564490"/>
              <a:gd name="connsiteY1" fmla="*/ 1441095 h 2787091"/>
              <a:gd name="connsiteX2" fmla="*/ 557175 w 564490"/>
              <a:gd name="connsiteY2" fmla="*/ 2787091 h 278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490" h="2787091">
                <a:moveTo>
                  <a:pt x="564490" y="0"/>
                </a:moveTo>
                <a:cubicBezTo>
                  <a:pt x="283464" y="488290"/>
                  <a:pt x="2438" y="976580"/>
                  <a:pt x="1219" y="1441095"/>
                </a:cubicBezTo>
                <a:cubicBezTo>
                  <a:pt x="0" y="1905610"/>
                  <a:pt x="278587" y="2346350"/>
                  <a:pt x="557175" y="2787091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915375" y="5983759"/>
            <a:ext cx="3099073" cy="64564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2490448" y="4569713"/>
            <a:ext cx="428126" cy="621792"/>
            <a:chOff x="4286250" y="3026664"/>
            <a:chExt cx="428126" cy="621792"/>
          </a:xfrm>
        </p:grpSpPr>
        <p:pic>
          <p:nvPicPr>
            <p:cNvPr id="24" name="Picture 3" descr="C:\Users\Sugumi Kanno\shade test\sphere-gree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250" y="3203449"/>
              <a:ext cx="428126" cy="286803"/>
            </a:xfrm>
            <a:prstGeom prst="rect">
              <a:avLst/>
            </a:prstGeom>
            <a:noFill/>
          </p:spPr>
        </p:pic>
        <p:cxnSp>
          <p:nvCxnSpPr>
            <p:cNvPr id="25" name="直線コネクタ 24"/>
            <p:cNvCxnSpPr/>
            <p:nvPr/>
          </p:nvCxnSpPr>
          <p:spPr>
            <a:xfrm flipV="1">
              <a:off x="4471416" y="3465576"/>
              <a:ext cx="0" cy="18288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flipV="1">
              <a:off x="4471416" y="3026664"/>
              <a:ext cx="0" cy="228600"/>
            </a:xfrm>
            <a:prstGeom prst="straightConnector1">
              <a:avLst/>
            </a:prstGeom>
            <a:ln w="190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/>
          <p:cNvGrpSpPr/>
          <p:nvPr/>
        </p:nvGrpSpPr>
        <p:grpSpPr>
          <a:xfrm>
            <a:off x="2185648" y="4612385"/>
            <a:ext cx="428126" cy="621792"/>
            <a:chOff x="2819400" y="3072384"/>
            <a:chExt cx="428126" cy="621792"/>
          </a:xfrm>
        </p:grpSpPr>
        <p:pic>
          <p:nvPicPr>
            <p:cNvPr id="28" name="Picture 3" descr="C:\Users\Sugumi Kanno\shade test\sphere-gree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9400" y="3206497"/>
              <a:ext cx="428126" cy="286803"/>
            </a:xfrm>
            <a:prstGeom prst="rect">
              <a:avLst/>
            </a:prstGeom>
            <a:noFill/>
          </p:spPr>
        </p:pic>
        <p:cxnSp>
          <p:nvCxnSpPr>
            <p:cNvPr id="29" name="直線矢印コネクタ 28"/>
            <p:cNvCxnSpPr/>
            <p:nvPr/>
          </p:nvCxnSpPr>
          <p:spPr>
            <a:xfrm flipV="1">
              <a:off x="2990088" y="3465576"/>
              <a:ext cx="0" cy="228600"/>
            </a:xfrm>
            <a:prstGeom prst="straightConnector1">
              <a:avLst/>
            </a:prstGeom>
            <a:ln w="19050">
              <a:solidFill>
                <a:srgbClr val="FF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V="1">
              <a:off x="2990088" y="3072384"/>
              <a:ext cx="0" cy="18288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/>
          <p:cNvSpPr txBox="1"/>
          <p:nvPr/>
        </p:nvSpPr>
        <p:spPr>
          <a:xfrm>
            <a:off x="4038600" y="4114800"/>
            <a:ext cx="454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1F497D"/>
                </a:solidFill>
                <a:latin typeface="Tahoma"/>
                <a:cs typeface="Tahoma"/>
              </a:rPr>
              <a:t>A pair of particles created within a causally connected, </a:t>
            </a:r>
          </a:p>
          <a:p>
            <a:r>
              <a:rPr lang="en-US" altLang="ja-JP" sz="1400" dirty="0" smtClean="0">
                <a:solidFill>
                  <a:srgbClr val="1F497D"/>
                </a:solidFill>
                <a:latin typeface="Tahoma"/>
                <a:cs typeface="Tahoma"/>
              </a:rPr>
              <a:t>Hubble horizon size region</a:t>
            </a:r>
            <a:endParaRPr kumimoji="1" lang="ja-JP" altLang="en-US" sz="1400" dirty="0">
              <a:solidFill>
                <a:srgbClr val="1F497D"/>
              </a:solidFill>
              <a:latin typeface="Tahoma"/>
              <a:cs typeface="Tahoma"/>
            </a:endParaRPr>
          </a:p>
        </p:txBody>
      </p:sp>
      <p:cxnSp>
        <p:nvCxnSpPr>
          <p:cNvPr id="33" name="直線矢印コネクタ 32"/>
          <p:cNvCxnSpPr>
            <a:stCxn id="31" idx="1"/>
          </p:cNvCxnSpPr>
          <p:nvPr/>
        </p:nvCxnSpPr>
        <p:spPr>
          <a:xfrm flipH="1">
            <a:off x="2895600" y="4376410"/>
            <a:ext cx="1143000" cy="347990"/>
          </a:xfrm>
          <a:prstGeom prst="straightConnector1">
            <a:avLst/>
          </a:prstGeom>
          <a:ln w="19050">
            <a:solidFill>
              <a:srgbClr val="1F497D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990600" y="5943600"/>
            <a:ext cx="2895600" cy="60960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43722"/>
              </a:avLst>
            </a:prstTxWarp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  <a:latin typeface="Tahoma"/>
                <a:cs typeface="Tahoma"/>
              </a:rPr>
              <a:t>de Sitter space</a:t>
            </a:r>
            <a:endParaRPr kumimoji="1" lang="ja-JP" altLang="en-US" sz="16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762000" y="3581400"/>
            <a:ext cx="0" cy="1295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 rot="16200000">
            <a:off x="275362" y="4413074"/>
            <a:ext cx="58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ahoma"/>
                <a:cs typeface="Tahoma"/>
              </a:rPr>
              <a:t>time</a:t>
            </a:r>
            <a:endParaRPr kumimoji="1" lang="ja-JP" altLang="en-US" sz="1600" dirty="0">
              <a:latin typeface="Tahoma"/>
              <a:cs typeface="Tahoma"/>
            </a:endParaRPr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1066800" y="3429000"/>
            <a:ext cx="533400" cy="533400"/>
          </a:xfrm>
          <a:prstGeom prst="ellipse">
            <a:avLst/>
          </a:prstGeom>
          <a:noFill/>
          <a:ln w="19050">
            <a:solidFill>
              <a:srgbClr val="1F49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3352800" y="3429000"/>
            <a:ext cx="533400" cy="533400"/>
          </a:xfrm>
          <a:prstGeom prst="ellipse">
            <a:avLst/>
          </a:prstGeom>
          <a:noFill/>
          <a:ln w="19050">
            <a:solidFill>
              <a:srgbClr val="1F49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676400" y="4343400"/>
            <a:ext cx="119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1F497D"/>
                </a:solidFill>
                <a:latin typeface="Tahoma"/>
                <a:cs typeface="Tahoma"/>
              </a:rPr>
              <a:t>Our universe</a:t>
            </a:r>
            <a:endParaRPr kumimoji="1" lang="ja-JP" altLang="en-US" sz="1400" dirty="0">
              <a:solidFill>
                <a:srgbClr val="1F497D"/>
              </a:solidFill>
              <a:latin typeface="Tahoma"/>
              <a:cs typeface="Tahoma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388557" y="3048000"/>
            <a:ext cx="1936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1F497D"/>
                </a:solidFill>
                <a:latin typeface="Tahoma"/>
                <a:cs typeface="Tahoma"/>
              </a:rPr>
              <a:t>the</a:t>
            </a:r>
            <a:r>
              <a:rPr kumimoji="1" lang="en-US" altLang="ja-JP" sz="1400" dirty="0" smtClean="0">
                <a:solidFill>
                  <a:srgbClr val="1F497D"/>
                </a:solidFill>
                <a:latin typeface="Tahoma"/>
                <a:cs typeface="Tahoma"/>
              </a:rPr>
              <a:t> universe out there</a:t>
            </a:r>
            <a:endParaRPr kumimoji="1" lang="ja-JP" altLang="en-US" sz="1400" dirty="0">
              <a:solidFill>
                <a:srgbClr val="1F497D"/>
              </a:solidFill>
              <a:latin typeface="Tahoma"/>
              <a:cs typeface="Tahoma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3886200" y="3276600"/>
            <a:ext cx="533400" cy="381000"/>
          </a:xfrm>
          <a:prstGeom prst="straightConnector1">
            <a:avLst/>
          </a:prstGeom>
          <a:ln w="19050">
            <a:solidFill>
              <a:srgbClr val="1F497D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 flipV="1">
            <a:off x="1522086" y="3960486"/>
            <a:ext cx="230514" cy="459114"/>
          </a:xfrm>
          <a:prstGeom prst="straightConnector1">
            <a:avLst/>
          </a:prstGeom>
          <a:ln w="19050">
            <a:solidFill>
              <a:srgbClr val="1F497D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3810000" y="4888468"/>
            <a:ext cx="535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Tahoma"/>
                <a:cs typeface="Tahoma"/>
              </a:rPr>
              <a:t>There might be a copy of our universe out there !?</a:t>
            </a:r>
            <a:endParaRPr kumimoji="1" lang="ja-JP" altLang="en-US" dirty="0">
              <a:solidFill>
                <a:srgbClr val="FF006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0658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4699E-6 C 0.00937 -0.04532 0.01875 -0.09042 0.03628 -0.11933 C 0.05382 -0.14824 0.07951 -0.16073 0.1052 -0.17298 " pathEditMode="relative" ptsTypes="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7.04903E-6 C -0.00173 -0.02776 -0.00329 -0.05551 -0.02222 -0.08488 C -0.04114 -0.11425 -0.07708 -0.14547 -0.11302 -0.17646 " pathEditMode="relative" ptsTypes="a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2" grpId="0" animBg="1"/>
      <p:bldP spid="13" grpId="0" animBg="1"/>
      <p:bldP spid="18" grpId="0" animBg="1"/>
      <p:bldP spid="31" grpId="0"/>
      <p:bldP spid="31" grpId="1"/>
      <p:bldP spid="34" grpId="0"/>
      <p:bldP spid="37" grpId="0"/>
      <p:bldP spid="32" grpId="0" animBg="1"/>
      <p:bldP spid="35" grpId="0" animBg="1"/>
      <p:bldP spid="38" grpId="0"/>
      <p:bldP spid="39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Initially non-entangled state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2357-5C14-904D-B00C-6E9A0E644A1D}" type="slidenum">
              <a:rPr lang="en-US" altLang="ja-JP" smtClean="0"/>
              <a:pPr/>
              <a:t>29</a:t>
            </a:fld>
            <a:endParaRPr lang="en-US" altLang="ja-JP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49400" y="1412776"/>
          <a:ext cx="54578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4" name="Equation" r:id="rId3" imgW="3035160" imgH="279360" progId="Equation.DSMT4">
                  <p:embed/>
                </p:oleObj>
              </mc:Choice>
              <mc:Fallback>
                <p:oleObj name="Equation" r:id="rId3" imgW="3035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412776"/>
                        <a:ext cx="54578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右大かっこ 5"/>
          <p:cNvSpPr/>
          <p:nvPr/>
        </p:nvSpPr>
        <p:spPr>
          <a:xfrm rot="5400000">
            <a:off x="4680012" y="1232756"/>
            <a:ext cx="144016" cy="1512168"/>
          </a:xfrm>
          <a:prstGeom prst="rightBracket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097888"/>
              </p:ext>
            </p:extLst>
          </p:nvPr>
        </p:nvGraphicFramePr>
        <p:xfrm>
          <a:off x="849313" y="2603500"/>
          <a:ext cx="1828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5" name="数式" r:id="rId5" imgW="1016000" imgH="317500" progId="Equation.3">
                  <p:embed/>
                </p:oleObj>
              </mc:Choice>
              <mc:Fallback>
                <p:oleObj name="数式" r:id="rId5" imgW="1016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2603500"/>
                        <a:ext cx="18288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938076"/>
              </p:ext>
            </p:extLst>
          </p:nvPr>
        </p:nvGraphicFramePr>
        <p:xfrm>
          <a:off x="4522788" y="2603500"/>
          <a:ext cx="17383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6" name="数式" r:id="rId7" imgW="965200" imgH="317500" progId="Equation.3">
                  <p:embed/>
                </p:oleObj>
              </mc:Choice>
              <mc:Fallback>
                <p:oleObj name="数式" r:id="rId7" imgW="9652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2603500"/>
                        <a:ext cx="17383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2771800" y="2746697"/>
          <a:ext cx="4381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7" name="Equation" r:id="rId9" imgW="241200" imgH="177480" progId="Equation.DSMT4">
                  <p:embed/>
                </p:oleObj>
              </mc:Choice>
              <mc:Fallback>
                <p:oleObj name="Equation" r:id="rId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746697"/>
                        <a:ext cx="4381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366098" y="2746698"/>
          <a:ext cx="4381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8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098" y="2746698"/>
                        <a:ext cx="4381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931343"/>
              </p:ext>
            </p:extLst>
          </p:nvPr>
        </p:nvGraphicFramePr>
        <p:xfrm>
          <a:off x="838200" y="4343400"/>
          <a:ext cx="1422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9" name="数式" r:id="rId12" imgW="787400" imgH="279400" progId="Equation.3">
                  <p:embed/>
                </p:oleObj>
              </mc:Choice>
              <mc:Fallback>
                <p:oleObj name="数式" r:id="rId12" imgW="787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14224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4495527" y="4365104"/>
          <a:ext cx="14446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0" name="Equation" r:id="rId14" imgW="799920" imgH="253800" progId="Equation.DSMT4">
                  <p:embed/>
                </p:oleObj>
              </mc:Choice>
              <mc:Fallback>
                <p:oleObj name="Equation" r:id="rId14" imgW="799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527" y="4365104"/>
                        <a:ext cx="144462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382083"/>
              </p:ext>
            </p:extLst>
          </p:nvPr>
        </p:nvGraphicFramePr>
        <p:xfrm>
          <a:off x="766763" y="5410200"/>
          <a:ext cx="34448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1" name="数式" r:id="rId16" imgW="1905000" imgH="330200" progId="Equation.3">
                  <p:embed/>
                </p:oleObj>
              </mc:Choice>
              <mc:Fallback>
                <p:oleObj name="数式" r:id="rId16" imgW="19050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5410200"/>
                        <a:ext cx="34448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右大かっこ 15"/>
          <p:cNvSpPr/>
          <p:nvPr/>
        </p:nvSpPr>
        <p:spPr>
          <a:xfrm rot="5400000">
            <a:off x="4680012" y="296652"/>
            <a:ext cx="144016" cy="3384376"/>
          </a:xfrm>
          <a:prstGeom prst="rightBracket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836712"/>
            <a:ext cx="2355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direct product form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767223"/>
              </p:ext>
            </p:extLst>
          </p:nvPr>
        </p:nvGraphicFramePr>
        <p:xfrm>
          <a:off x="4894263" y="1390650"/>
          <a:ext cx="21748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2" name="数式" r:id="rId18" imgW="1206500" imgH="304800" progId="Equation.3">
                  <p:embed/>
                </p:oleObj>
              </mc:Choice>
              <mc:Fallback>
                <p:oleObj name="数式" r:id="rId18" imgW="1206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1390650"/>
                        <a:ext cx="21748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069389"/>
              </p:ext>
            </p:extLst>
          </p:nvPr>
        </p:nvGraphicFramePr>
        <p:xfrm>
          <a:off x="2519363" y="1390650"/>
          <a:ext cx="2151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3" name="数式" r:id="rId20" imgW="1193800" imgH="304800" progId="Equation.3">
                  <p:embed/>
                </p:oleObj>
              </mc:Choice>
              <mc:Fallback>
                <p:oleObj name="数式" r:id="rId20" imgW="1193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1390650"/>
                        <a:ext cx="21510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323528" y="2204864"/>
            <a:ext cx="461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Extra two states contribute to the spectrum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9512" y="3284984"/>
            <a:ext cx="882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spectrum for the non-entangled state is the same as that of the entangled state?</a:t>
            </a:r>
            <a:endParaRPr kumimoji="1" lang="ja-JP" altLang="en-US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3528" y="3861048"/>
            <a:ext cx="461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No. Those off-diagonal elements survive as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43748" y="5013176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That is, the one point function gives a non-zero value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528" y="6093296"/>
            <a:ext cx="552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need to calculate the spectrum with the variance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5808663" y="6058619"/>
          <a:ext cx="20843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4" name="数式" r:id="rId22" imgW="1473120" imgH="330120" progId="Equation.3">
                  <p:embed/>
                </p:oleObj>
              </mc:Choice>
              <mc:Fallback>
                <p:oleObj name="数式" r:id="rId22" imgW="1473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6058619"/>
                        <a:ext cx="2084387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90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6" grpId="0" animBg="1"/>
      <p:bldP spid="23" grpId="0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power spectrum for the non-entangled state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2357-5C14-904D-B00C-6E9A0E644A1D}" type="slidenum">
              <a:rPr lang="en-US" altLang="ja-JP" smtClean="0"/>
              <a:pPr/>
              <a:t>30</a:t>
            </a:fld>
            <a:endParaRPr lang="en-US" altLang="ja-JP" dirty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263897"/>
              </p:ext>
            </p:extLst>
          </p:nvPr>
        </p:nvGraphicFramePr>
        <p:xfrm>
          <a:off x="865188" y="4252913"/>
          <a:ext cx="63023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8" name="数式" r:id="rId3" imgW="3492500" imgH="444500" progId="Equation.3">
                  <p:embed/>
                </p:oleObj>
              </mc:Choice>
              <mc:Fallback>
                <p:oleObj name="数式" r:id="rId3" imgW="3492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4252913"/>
                        <a:ext cx="630237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1881535" y="5229497"/>
          <a:ext cx="5302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9" name="Equation" r:id="rId5" imgW="355080" imgH="203139" progId="Equation.DSMT4">
                  <p:embed/>
                </p:oleObj>
              </mc:Choice>
              <mc:Fallback>
                <p:oleObj name="Equation" r:id="rId5" imgW="355080" imgH="2031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535" y="5229497"/>
                        <a:ext cx="530225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矢印コネクタ 5"/>
          <p:cNvCxnSpPr/>
          <p:nvPr/>
        </p:nvCxnSpPr>
        <p:spPr>
          <a:xfrm>
            <a:off x="1835696" y="5589537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611445"/>
              </p:ext>
            </p:extLst>
          </p:nvPr>
        </p:nvGraphicFramePr>
        <p:xfrm>
          <a:off x="2811463" y="5106988"/>
          <a:ext cx="4932362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0" name="数式" r:id="rId7" imgW="2743200" imgH="508000" progId="Equation.3">
                  <p:embed/>
                </p:oleObj>
              </mc:Choice>
              <mc:Fallback>
                <p:oleObj name="数式" r:id="rId7" imgW="2743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5106988"/>
                        <a:ext cx="4932362" cy="92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684213" y="1584896"/>
          <a:ext cx="26511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1" name="Equation" r:id="rId9" imgW="1472741" imgH="330154" progId="Equation.DSMT4">
                  <p:embed/>
                </p:oleObj>
              </mc:Choice>
              <mc:Fallback>
                <p:oleObj name="Equation" r:id="rId9" imgW="1472741" imgH="33015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84896"/>
                        <a:ext cx="265112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83568" y="2564904"/>
          <a:ext cx="4022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2" name="Equation" r:id="rId11" imgW="2235016" imgH="279446" progId="Equation.DSMT4">
                  <p:embed/>
                </p:oleObj>
              </mc:Choice>
              <mc:Fallback>
                <p:oleObj name="Equation" r:id="rId11" imgW="2235016" imgH="2794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564904"/>
                        <a:ext cx="40227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84031"/>
              </p:ext>
            </p:extLst>
          </p:nvPr>
        </p:nvGraphicFramePr>
        <p:xfrm>
          <a:off x="1724025" y="3059113"/>
          <a:ext cx="37385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" name="数式" r:id="rId13" imgW="2070100" imgH="381000" progId="Equation.3">
                  <p:embed/>
                </p:oleObj>
              </mc:Choice>
              <mc:Fallback>
                <p:oleObj name="数式" r:id="rId13" imgW="20701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3059113"/>
                        <a:ext cx="373856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23528" y="98072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variance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1408176" y="1636776"/>
            <a:ext cx="502920" cy="502920"/>
          </a:xfrm>
          <a:prstGeom prst="ellipse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2606040" y="1644078"/>
            <a:ext cx="502920" cy="502920"/>
          </a:xfrm>
          <a:prstGeom prst="ellipse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47664" y="2132856"/>
            <a:ext cx="1499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Need to subtract</a:t>
            </a:r>
            <a:endParaRPr kumimoji="1" lang="ja-JP" altLang="en-US" sz="14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386104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resultant spectrum becomes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83693" y="6021288"/>
            <a:ext cx="464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Contribution from the off-diagonal elements</a:t>
            </a:r>
            <a:endParaRPr kumimoji="1" lang="ja-JP" altLang="en-US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63888" y="6021288"/>
            <a:ext cx="424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Contribution from quantum interference</a:t>
            </a:r>
            <a:endParaRPr kumimoji="1" lang="ja-JP" altLang="en-US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5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 build="allAtOnce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Another example with two particle states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2357-5C14-904D-B00C-6E9A0E644A1D}" type="slidenum">
              <a:rPr lang="en-US" altLang="ja-JP" smtClean="0"/>
              <a:pPr/>
              <a:t>31</a:t>
            </a:fld>
            <a:endParaRPr lang="en-US" altLang="ja-JP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2035274" y="1230015"/>
          <a:ext cx="45529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4" name="Equation" r:id="rId3" imgW="2514600" imgH="419040" progId="Equation.DSMT4">
                  <p:embed/>
                </p:oleObj>
              </mc:Choice>
              <mc:Fallback>
                <p:oleObj name="Equation" r:id="rId3" imgW="2514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274" y="1230015"/>
                        <a:ext cx="45529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23528" y="836712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Initially entangled state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2374" y="5733256"/>
            <a:ext cx="3267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Sitter </a:t>
            </a:r>
            <a:r>
              <a:rPr lang="en-US" altLang="ja-JP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altLang="ja-JP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ultiverse</a:t>
            </a:r>
            <a:endParaRPr kumimoji="1" lang="ja-JP" alt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62769" y="5301208"/>
            <a:ext cx="2305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Initially entangled state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8900000">
            <a:off x="4928766" y="4157779"/>
            <a:ext cx="13805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Expansion of space</a:t>
            </a:r>
            <a:endParaRPr kumimoji="1" lang="ja-JP" altLang="en-US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2640000">
            <a:off x="3048014" y="4152522"/>
            <a:ext cx="14157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Expansion of space</a:t>
            </a:r>
            <a:endParaRPr kumimoji="1" lang="ja-JP" altLang="en-US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直角三角形 9"/>
          <p:cNvSpPr>
            <a:spLocks noChangeAspect="1"/>
          </p:cNvSpPr>
          <p:nvPr/>
        </p:nvSpPr>
        <p:spPr>
          <a:xfrm rot="18900000">
            <a:off x="3555993" y="3005568"/>
            <a:ext cx="1805026" cy="1805026"/>
          </a:xfrm>
          <a:prstGeom prst="rtTriangle">
            <a:avLst/>
          </a:prstGeom>
          <a:gradFill flip="none" rotWithShape="1">
            <a:gsLst>
              <a:gs pos="20000">
                <a:srgbClr val="1F497D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直角三角形 10"/>
          <p:cNvSpPr>
            <a:spLocks noChangeAspect="1"/>
          </p:cNvSpPr>
          <p:nvPr/>
        </p:nvSpPr>
        <p:spPr>
          <a:xfrm rot="18900000">
            <a:off x="4019423" y="3005570"/>
            <a:ext cx="1805026" cy="1805026"/>
          </a:xfrm>
          <a:prstGeom prst="rtTriangle">
            <a:avLst/>
          </a:prstGeom>
          <a:gradFill flip="none" rotWithShape="1">
            <a:gsLst>
              <a:gs pos="20000">
                <a:srgbClr val="1F497D"/>
              </a:gs>
              <a:gs pos="100000">
                <a:srgbClr val="FFFFFF">
                  <a:alpha val="8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コネクタ 13"/>
          <p:cNvCxnSpPr>
            <a:cxnSpLocks noChangeAspect="1"/>
          </p:cNvCxnSpPr>
          <p:nvPr/>
        </p:nvCxnSpPr>
        <p:spPr>
          <a:xfrm flipH="1">
            <a:off x="4912382" y="3581523"/>
            <a:ext cx="1607462" cy="1605727"/>
          </a:xfrm>
          <a:prstGeom prst="line">
            <a:avLst/>
          </a:prstGeom>
          <a:ln w="38100">
            <a:prstDash val="sysDot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cxnSpLocks noChangeAspect="1"/>
          </p:cNvCxnSpPr>
          <p:nvPr/>
        </p:nvCxnSpPr>
        <p:spPr>
          <a:xfrm>
            <a:off x="2825870" y="3589486"/>
            <a:ext cx="1645800" cy="1607269"/>
          </a:xfrm>
          <a:prstGeom prst="line">
            <a:avLst/>
          </a:prstGeom>
          <a:ln w="38100">
            <a:prstDash val="sysDot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オブジェクト 24"/>
          <p:cNvGraphicFramePr>
            <a:graphicFrameLocks noChangeAspect="1"/>
          </p:cNvGraphicFramePr>
          <p:nvPr/>
        </p:nvGraphicFramePr>
        <p:xfrm>
          <a:off x="3275856" y="1386037"/>
          <a:ext cx="13525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5" name="Equation" r:id="rId5" imgW="749160" imgH="253800" progId="Equation.DSMT4">
                  <p:embed/>
                </p:oleObj>
              </mc:Choice>
              <mc:Fallback>
                <p:oleObj name="Equation" r:id="rId5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386037"/>
                        <a:ext cx="13525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/>
        </p:nvGraphicFramePr>
        <p:xfrm>
          <a:off x="4788024" y="1386037"/>
          <a:ext cx="16732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6" name="数式" r:id="rId7" imgW="927000" imgH="253800" progId="Equation.3">
                  <p:embed/>
                </p:oleObj>
              </mc:Choice>
              <mc:Fallback>
                <p:oleObj name="数式" r:id="rId7" imgW="927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386037"/>
                        <a:ext cx="1673225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2" descr="H:\Pics\ジブリ\3d-gbl-susu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1074068"/>
            <a:ext cx="209550" cy="266700"/>
          </a:xfrm>
          <a:prstGeom prst="rect">
            <a:avLst/>
          </a:prstGeom>
          <a:noFill/>
        </p:spPr>
      </p:pic>
      <p:sp>
        <p:nvSpPr>
          <p:cNvPr id="28" name="円/楕円 27"/>
          <p:cNvSpPr>
            <a:spLocks noChangeAspect="1"/>
          </p:cNvSpPr>
          <p:nvPr/>
        </p:nvSpPr>
        <p:spPr>
          <a:xfrm>
            <a:off x="3923928" y="1412776"/>
            <a:ext cx="416769" cy="416769"/>
          </a:xfrm>
          <a:prstGeom prst="ellipse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12" descr="H:\Pics\ジブリ\3d-gbl-susu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052736"/>
            <a:ext cx="209550" cy="266700"/>
          </a:xfrm>
          <a:prstGeom prst="rect">
            <a:avLst/>
          </a:prstGeom>
          <a:noFill/>
        </p:spPr>
      </p:pic>
      <p:sp>
        <p:nvSpPr>
          <p:cNvPr id="30" name="円/楕円 29"/>
          <p:cNvSpPr>
            <a:spLocks noChangeAspect="1"/>
          </p:cNvSpPr>
          <p:nvPr/>
        </p:nvSpPr>
        <p:spPr>
          <a:xfrm>
            <a:off x="5739407" y="1412776"/>
            <a:ext cx="416769" cy="416769"/>
          </a:xfrm>
          <a:prstGeom prst="ellipse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" name="グループ化 66"/>
          <p:cNvGrpSpPr/>
          <p:nvPr/>
        </p:nvGrpSpPr>
        <p:grpSpPr>
          <a:xfrm>
            <a:off x="4039355" y="3008376"/>
            <a:ext cx="1805026" cy="1972995"/>
            <a:chOff x="6439382" y="2996952"/>
            <a:chExt cx="1805026" cy="1972995"/>
          </a:xfrm>
        </p:grpSpPr>
        <p:sp>
          <p:nvSpPr>
            <p:cNvPr id="40" name="直角三角形 39"/>
            <p:cNvSpPr>
              <a:spLocks noChangeAspect="1"/>
            </p:cNvSpPr>
            <p:nvPr/>
          </p:nvSpPr>
          <p:spPr>
            <a:xfrm rot="18900000">
              <a:off x="6439382" y="2996952"/>
              <a:ext cx="1805026" cy="1805026"/>
            </a:xfrm>
            <a:prstGeom prst="rtTriangle">
              <a:avLst/>
            </a:prstGeom>
            <a:gradFill flip="none" rotWithShape="1">
              <a:gsLst>
                <a:gs pos="20000">
                  <a:srgbClr val="1F497D"/>
                </a:gs>
                <a:gs pos="100000">
                  <a:srgbClr val="FFFFFF">
                    <a:alpha val="8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4" name="Picture 7" descr="C:\Users\Sugumi Kanno\shade test\sphere-green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01869" y="4640049"/>
              <a:ext cx="366475" cy="244317"/>
            </a:xfrm>
            <a:prstGeom prst="rect">
              <a:avLst/>
            </a:prstGeom>
            <a:noFill/>
          </p:spPr>
        </p:pic>
        <p:cxnSp>
          <p:nvCxnSpPr>
            <p:cNvPr id="45" name="直線コネクタ 44"/>
            <p:cNvCxnSpPr/>
            <p:nvPr/>
          </p:nvCxnSpPr>
          <p:spPr>
            <a:xfrm>
              <a:off x="7473011" y="4570374"/>
              <a:ext cx="0" cy="103199"/>
            </a:xfrm>
            <a:prstGeom prst="line">
              <a:avLst/>
            </a:prstGeom>
            <a:ln w="19050">
              <a:solidFill>
                <a:srgbClr val="FF0066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>
              <a:off x="7473011" y="4860922"/>
              <a:ext cx="0" cy="82090"/>
            </a:xfrm>
            <a:prstGeom prst="straightConnector1">
              <a:avLst/>
            </a:prstGeom>
            <a:ln w="19050">
              <a:solidFill>
                <a:srgbClr val="FF0066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7" descr="C:\Users\Sugumi Kanno\shade test\sphere-green.png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086560" y="4642427"/>
              <a:ext cx="365760" cy="246888"/>
            </a:xfrm>
            <a:prstGeom prst="rect">
              <a:avLst/>
            </a:prstGeom>
            <a:noFill/>
          </p:spPr>
        </p:pic>
        <p:cxnSp>
          <p:nvCxnSpPr>
            <p:cNvPr id="51" name="直線コネクタ 50"/>
            <p:cNvCxnSpPr/>
            <p:nvPr/>
          </p:nvCxnSpPr>
          <p:spPr>
            <a:xfrm>
              <a:off x="7253174" y="4596433"/>
              <a:ext cx="0" cy="82953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>
              <a:off x="7253174" y="4864608"/>
              <a:ext cx="0" cy="105339"/>
            </a:xfrm>
            <a:prstGeom prst="straightConnector1">
              <a:avLst/>
            </a:prstGeom>
            <a:ln w="19050"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グループ化 67"/>
          <p:cNvGrpSpPr/>
          <p:nvPr/>
        </p:nvGrpSpPr>
        <p:grpSpPr>
          <a:xfrm>
            <a:off x="3559062" y="3008376"/>
            <a:ext cx="1805026" cy="1961571"/>
            <a:chOff x="1677886" y="3160776"/>
            <a:chExt cx="1805026" cy="1961571"/>
          </a:xfrm>
        </p:grpSpPr>
        <p:sp>
          <p:nvSpPr>
            <p:cNvPr id="54" name="直角三角形 53"/>
            <p:cNvSpPr>
              <a:spLocks noChangeAspect="1"/>
            </p:cNvSpPr>
            <p:nvPr/>
          </p:nvSpPr>
          <p:spPr>
            <a:xfrm rot="18900000">
              <a:off x="1677886" y="3160776"/>
              <a:ext cx="1805026" cy="1805026"/>
            </a:xfrm>
            <a:prstGeom prst="rtTriangle">
              <a:avLst/>
            </a:prstGeom>
            <a:gradFill flip="none" rotWithShape="1">
              <a:gsLst>
                <a:gs pos="20000">
                  <a:srgbClr val="1F497D"/>
                </a:gs>
                <a:gs pos="10000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1" name="Picture 7" descr="C:\Users\Sugumi Kanno\shade test\sphere-green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549341" y="4792449"/>
              <a:ext cx="366475" cy="244317"/>
            </a:xfrm>
            <a:prstGeom prst="rect">
              <a:avLst/>
            </a:prstGeom>
            <a:noFill/>
          </p:spPr>
        </p:pic>
        <p:cxnSp>
          <p:nvCxnSpPr>
            <p:cNvPr id="62" name="直線コネクタ 61"/>
            <p:cNvCxnSpPr/>
            <p:nvPr/>
          </p:nvCxnSpPr>
          <p:spPr>
            <a:xfrm>
              <a:off x="2720483" y="4722774"/>
              <a:ext cx="0" cy="103199"/>
            </a:xfrm>
            <a:prstGeom prst="line">
              <a:avLst/>
            </a:prstGeom>
            <a:ln w="19050">
              <a:solidFill>
                <a:srgbClr val="FF0066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>
              <a:off x="2720483" y="5013322"/>
              <a:ext cx="0" cy="82090"/>
            </a:xfrm>
            <a:prstGeom prst="straightConnector1">
              <a:avLst/>
            </a:prstGeom>
            <a:ln w="19050">
              <a:solidFill>
                <a:srgbClr val="FF0066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7" descr="C:\Users\Sugumi Kanno\shade test\sphere-green.png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34032" y="4794827"/>
              <a:ext cx="365760" cy="246888"/>
            </a:xfrm>
            <a:prstGeom prst="rect">
              <a:avLst/>
            </a:prstGeom>
            <a:noFill/>
          </p:spPr>
        </p:pic>
        <p:cxnSp>
          <p:nvCxnSpPr>
            <p:cNvPr id="65" name="直線コネクタ 64"/>
            <p:cNvCxnSpPr/>
            <p:nvPr/>
          </p:nvCxnSpPr>
          <p:spPr>
            <a:xfrm>
              <a:off x="2500646" y="4748833"/>
              <a:ext cx="0" cy="82953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/>
            <p:cNvCxnSpPr/>
            <p:nvPr/>
          </p:nvCxnSpPr>
          <p:spPr>
            <a:xfrm>
              <a:off x="2500646" y="5017008"/>
              <a:ext cx="0" cy="105339"/>
            </a:xfrm>
            <a:prstGeom prst="straightConnector1">
              <a:avLst/>
            </a:prstGeom>
            <a:ln w="19050"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>
            <a:off x="1121691" y="2324812"/>
            <a:ext cx="7266733" cy="4488564"/>
            <a:chOff x="1121691" y="2324812"/>
            <a:chExt cx="7266733" cy="4488564"/>
          </a:xfrm>
        </p:grpSpPr>
        <p:cxnSp>
          <p:nvCxnSpPr>
            <p:cNvPr id="19" name="直線コネクタ 18"/>
            <p:cNvCxnSpPr/>
            <p:nvPr/>
          </p:nvCxnSpPr>
          <p:spPr>
            <a:xfrm>
              <a:off x="1566866" y="2324812"/>
              <a:ext cx="0" cy="2560332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7763256" y="2324812"/>
              <a:ext cx="0" cy="2560332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1566866" y="4885144"/>
              <a:ext cx="0" cy="1280160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7763256" y="4885144"/>
              <a:ext cx="0" cy="1280160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1547664" y="2324812"/>
              <a:ext cx="6236208" cy="0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1121691" y="6351711"/>
              <a:ext cx="72667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Causal diagram of the inflationary </a:t>
              </a:r>
              <a:r>
                <a:rPr kumimoji="1" lang="en-US" altLang="ja-JP" sz="2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multiverse</a:t>
              </a:r>
              <a:r>
                <a:rPr kumimoji="1" lang="en-US" altLang="ja-JP" sz="2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kumimoji="1" lang="ja-JP" altLang="en-US" sz="2400" b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527187" y="2492896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ahoma"/>
                <a:cs typeface="Tahoma"/>
              </a:rPr>
              <a:t>BD1</a:t>
            </a:r>
            <a:endParaRPr kumimoji="1" lang="ja-JP" alt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99595" y="250568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ahoma"/>
                <a:cs typeface="Tahoma"/>
              </a:rPr>
              <a:t>BD2</a:t>
            </a:r>
            <a:endParaRPr kumimoji="1" lang="ja-JP" alt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899592" y="2276872"/>
            <a:ext cx="0" cy="29523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 rot="16200000">
            <a:off x="388108" y="475008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3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16927 -0.2294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6383E-6 L -0.17656 -0.22687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-114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06383E-6 L 0.17135 -0.22687 " pathEditMode="relative" rAng="0" ptsTypes="AA">
                                      <p:cBhvr>
                                        <p:cTn id="10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114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17691 -0.2287 " pathEditMode="relative" rAng="0" ptsTypes="AA">
                                      <p:cBhvr>
                                        <p:cTn id="113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-114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 animBg="1"/>
      <p:bldP spid="10" grpId="1" animBg="1"/>
      <p:bldP spid="10" grpId="2" animBg="1"/>
      <p:bldP spid="11" grpId="0" animBg="1"/>
      <p:bldP spid="11" grpId="1" animBg="1"/>
      <p:bldP spid="28" grpId="0" animBg="1"/>
      <p:bldP spid="28" grpId="1" animBg="1"/>
      <p:bldP spid="30" grpId="0" animBg="1"/>
      <p:bldP spid="12" grpId="0"/>
      <p:bldP spid="12" grpId="1"/>
      <p:bldP spid="12" grpId="2"/>
      <p:bldP spid="13" grpId="0"/>
      <p:bldP spid="13" grpId="1"/>
      <p:bldP spid="13" grpId="2"/>
      <p:bldP spid="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spectrum of vacuum fluctuations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2357-5C14-904D-B00C-6E9A0E644A1D}" type="slidenum">
              <a:rPr lang="en-US" altLang="ja-JP" smtClean="0"/>
              <a:pPr/>
              <a:t>32</a:t>
            </a:fld>
            <a:endParaRPr lang="en-US" altLang="ja-JP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256106"/>
              </p:ext>
            </p:extLst>
          </p:nvPr>
        </p:nvGraphicFramePr>
        <p:xfrm>
          <a:off x="765175" y="1403350"/>
          <a:ext cx="21478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" name="数式" r:id="rId3" imgW="1447800" imgH="431800" progId="Equation.3">
                  <p:embed/>
                </p:oleObj>
              </mc:Choice>
              <mc:Fallback>
                <p:oleObj name="数式" r:id="rId3" imgW="1447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403350"/>
                        <a:ext cx="214788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475656" y="2204864"/>
          <a:ext cx="4360862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" name="Equation" r:id="rId5" imgW="2895480" imgH="419040" progId="Equation.DSMT4">
                  <p:embed/>
                </p:oleObj>
              </mc:Choice>
              <mc:Fallback>
                <p:oleObj name="Equation" r:id="rId5" imgW="2895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204864"/>
                        <a:ext cx="4360862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2480518" y="2996952"/>
          <a:ext cx="79533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6" name="Equation" r:id="rId7" imgW="533160" imgH="469800" progId="Equation.DSMT4">
                  <p:embed/>
                </p:oleObj>
              </mc:Choice>
              <mc:Fallback>
                <p:oleObj name="Equation" r:id="rId7" imgW="533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518" y="2996952"/>
                        <a:ext cx="795338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1593503" y="2996952"/>
          <a:ext cx="5302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503" y="2996952"/>
                        <a:ext cx="530225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線矢印コネクタ 9"/>
          <p:cNvCxnSpPr/>
          <p:nvPr/>
        </p:nvCxnSpPr>
        <p:spPr>
          <a:xfrm>
            <a:off x="1547664" y="3356992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7308304" y="1556792"/>
            <a:ext cx="1584176" cy="936104"/>
            <a:chOff x="7308304" y="4725144"/>
            <a:chExt cx="1584176" cy="936104"/>
          </a:xfrm>
        </p:grpSpPr>
        <p:graphicFrame>
          <p:nvGraphicFramePr>
            <p:cNvPr id="12" name="オブジェクト 11"/>
            <p:cNvGraphicFramePr>
              <a:graphicFrameLocks noChangeAspect="1"/>
            </p:cNvGraphicFramePr>
            <p:nvPr/>
          </p:nvGraphicFramePr>
          <p:xfrm>
            <a:off x="7380288" y="4797077"/>
            <a:ext cx="1398587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78" name="Equation" r:id="rId11" imgW="1066680" imgH="279360" progId="Equation.DSMT4">
                    <p:embed/>
                  </p:oleObj>
                </mc:Choice>
                <mc:Fallback>
                  <p:oleObj name="Equation" r:id="rId11" imgW="10666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0288" y="4797077"/>
                          <a:ext cx="1398587" cy="366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5"/>
            <p:cNvGraphicFramePr>
              <a:graphicFrameLocks noChangeAspect="1"/>
            </p:cNvGraphicFramePr>
            <p:nvPr/>
          </p:nvGraphicFramePr>
          <p:xfrm>
            <a:off x="7339013" y="5222875"/>
            <a:ext cx="15335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79" name="Equation" r:id="rId13" imgW="1168200" imgH="279360" progId="Equation.DSMT4">
                    <p:embed/>
                  </p:oleObj>
                </mc:Choice>
                <mc:Fallback>
                  <p:oleObj name="Equation" r:id="rId13" imgW="11682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9013" y="5222875"/>
                          <a:ext cx="1533525" cy="366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正方形/長方形 13"/>
            <p:cNvSpPr/>
            <p:nvPr/>
          </p:nvSpPr>
          <p:spPr>
            <a:xfrm>
              <a:off x="7308304" y="4725144"/>
              <a:ext cx="1584176" cy="936104"/>
            </a:xfrm>
            <a:prstGeom prst="rect">
              <a:avLst/>
            </a:prstGeom>
            <a:noFill/>
            <a:ln w="38100">
              <a:solidFill>
                <a:srgbClr val="0000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7308304" y="2636912"/>
            <a:ext cx="1296144" cy="792088"/>
            <a:chOff x="4860032" y="5517232"/>
            <a:chExt cx="1296144" cy="792088"/>
          </a:xfrm>
        </p:grpSpPr>
        <p:graphicFrame>
          <p:nvGraphicFramePr>
            <p:cNvPr id="16" name="オブジェクト 15"/>
            <p:cNvGraphicFramePr>
              <a:graphicFrameLocks noChangeAspect="1"/>
            </p:cNvGraphicFramePr>
            <p:nvPr/>
          </p:nvGraphicFramePr>
          <p:xfrm>
            <a:off x="4932040" y="5589240"/>
            <a:ext cx="11430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0" name="Equation" r:id="rId15" imgW="761760" imgH="431640" progId="Equation.DSMT4">
                    <p:embed/>
                  </p:oleObj>
                </mc:Choice>
                <mc:Fallback>
                  <p:oleObj name="Equation" r:id="rId15" imgW="7617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040" y="5589240"/>
                          <a:ext cx="1143000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正方形/長方形 16"/>
            <p:cNvSpPr/>
            <p:nvPr/>
          </p:nvSpPr>
          <p:spPr>
            <a:xfrm>
              <a:off x="4860032" y="5517232"/>
              <a:ext cx="1296144" cy="79208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323528" y="908720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Initially entangled state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7051" y="3789040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Initially non-entangled state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3563888" y="3717032"/>
          <a:ext cx="449738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" name="Equation" r:id="rId17" imgW="2984400" imgH="419040" progId="Equation.DSMT4">
                  <p:embed/>
                </p:oleObj>
              </mc:Choice>
              <mc:Fallback>
                <p:oleObj name="Equation" r:id="rId17" imgW="2984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717032"/>
                        <a:ext cx="4497387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右大かっこ 24"/>
          <p:cNvSpPr/>
          <p:nvPr/>
        </p:nvSpPr>
        <p:spPr>
          <a:xfrm rot="5400000">
            <a:off x="6408204" y="3320988"/>
            <a:ext cx="216024" cy="2016224"/>
          </a:xfrm>
          <a:prstGeom prst="rightBracket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大かっこ 25"/>
          <p:cNvSpPr/>
          <p:nvPr/>
        </p:nvSpPr>
        <p:spPr>
          <a:xfrm rot="5400000">
            <a:off x="5724128" y="3356992"/>
            <a:ext cx="144016" cy="2016224"/>
          </a:xfrm>
          <a:prstGeom prst="rightBracket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76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925733"/>
              </p:ext>
            </p:extLst>
          </p:nvPr>
        </p:nvGraphicFramePr>
        <p:xfrm>
          <a:off x="784225" y="4498975"/>
          <a:ext cx="50323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" name="数式" r:id="rId19" imgW="3340100" imgH="431800" progId="Equation.3">
                  <p:embed/>
                </p:oleObj>
              </mc:Choice>
              <mc:Fallback>
                <p:oleObj name="数式" r:id="rId19" imgW="334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4498975"/>
                        <a:ext cx="50323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/>
        </p:nvGraphicFramePr>
        <p:xfrm>
          <a:off x="1544166" y="5173439"/>
          <a:ext cx="49720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3" name="Equation" r:id="rId21" imgW="3301920" imgH="419040" progId="Equation.DSMT4">
                  <p:embed/>
                </p:oleObj>
              </mc:Choice>
              <mc:Fallback>
                <p:oleObj name="Equation" r:id="rId21" imgW="3301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166" y="5173439"/>
                        <a:ext cx="497205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125176"/>
              </p:ext>
            </p:extLst>
          </p:nvPr>
        </p:nvGraphicFramePr>
        <p:xfrm>
          <a:off x="2483768" y="5921375"/>
          <a:ext cx="19558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" name="数式" r:id="rId23" imgW="1308100" imgH="508000" progId="Equation.3">
                  <p:embed/>
                </p:oleObj>
              </mc:Choice>
              <mc:Fallback>
                <p:oleObj name="数式" r:id="rId23" imgW="1308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921375"/>
                        <a:ext cx="19558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/>
        </p:nvGraphicFramePr>
        <p:xfrm>
          <a:off x="1658863" y="5949280"/>
          <a:ext cx="5302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5" name="数式" r:id="rId25" imgW="355320" imgH="203040" progId="Equation.3">
                  <p:embed/>
                </p:oleObj>
              </mc:Choice>
              <mc:Fallback>
                <p:oleObj name="数式" r:id="rId25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863" y="5949280"/>
                        <a:ext cx="530225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線矢印コネクタ 30"/>
          <p:cNvCxnSpPr/>
          <p:nvPr/>
        </p:nvCxnSpPr>
        <p:spPr>
          <a:xfrm>
            <a:off x="1613024" y="630932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40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5" grpId="1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/>
                <a:cs typeface="Tahoma"/>
              </a:rPr>
              <a:t>Oscillatory spectra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2357-5C14-904D-B00C-6E9A0E644A1D}" type="slidenum">
              <a:rPr lang="en-US" altLang="ja-JP" smtClean="0"/>
              <a:pPr/>
              <a:t>33</a:t>
            </a:fld>
            <a:endParaRPr lang="en-US" altLang="ja-JP"/>
          </a:p>
        </p:txBody>
      </p:sp>
      <p:pic>
        <p:nvPicPr>
          <p:cNvPr id="4" name="図 3" descr="fl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7645"/>
            <a:ext cx="7315565" cy="4535651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708609"/>
              </p:ext>
            </p:extLst>
          </p:nvPr>
        </p:nvGraphicFramePr>
        <p:xfrm>
          <a:off x="730250" y="981075"/>
          <a:ext cx="1295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数式" r:id="rId4" imgW="647700" imgH="279400" progId="Equation.3">
                  <p:embed/>
                </p:oleObj>
              </mc:Choice>
              <mc:Fallback>
                <p:oleObj name="数式" r:id="rId4" imgW="647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981075"/>
                        <a:ext cx="1295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664101"/>
              </p:ext>
            </p:extLst>
          </p:nvPr>
        </p:nvGraphicFramePr>
        <p:xfrm>
          <a:off x="8358956" y="5517232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数式" r:id="rId6" imgW="127000" imgH="177800" progId="Equation.3">
                  <p:embed/>
                </p:oleObj>
              </mc:Choice>
              <mc:Fallback>
                <p:oleObj name="数式" r:id="rId6" imgW="127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956" y="5517232"/>
                        <a:ext cx="317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 descr="oscillation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315565" cy="4535651"/>
          </a:xfrm>
          <a:prstGeom prst="rect">
            <a:avLst/>
          </a:prstGeom>
        </p:spPr>
      </p:pic>
      <p:pic>
        <p:nvPicPr>
          <p:cNvPr id="8" name="図 7" descr="oscillation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315565" cy="45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0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ahoma"/>
                <a:cs typeface="Tahoma"/>
              </a:rPr>
              <a:t>Summary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2357-5C14-904D-B00C-6E9A0E644A1D}" type="slidenum">
              <a:rPr lang="en-US" altLang="ja-JP" smtClean="0"/>
              <a:pPr/>
              <a:t>34</a:t>
            </a:fld>
            <a:endParaRPr lang="en-US" altLang="ja-JP"/>
          </a:p>
        </p:txBody>
      </p:sp>
      <p:pic>
        <p:nvPicPr>
          <p:cNvPr id="4" name="Picture 13" descr="I:\multiverse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2909" t="4267" b="1991"/>
          <a:stretch>
            <a:fillRect/>
          </a:stretch>
        </p:blipFill>
        <p:spPr bwMode="auto">
          <a:xfrm>
            <a:off x="0" y="841248"/>
            <a:ext cx="9155460" cy="6026887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539552" y="1412776"/>
            <a:ext cx="8061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ahoma"/>
                <a:cs typeface="Tahoma"/>
              </a:rPr>
              <a:t>If our universe was nucleated in vacuum, the effect of entanglement</a:t>
            </a:r>
          </a:p>
          <a:p>
            <a:r>
              <a:rPr lang="en-US" altLang="ja-JP" sz="2000" dirty="0" smtClean="0">
                <a:latin typeface="Tahoma"/>
                <a:cs typeface="Tahoma"/>
              </a:rPr>
              <a:t>with another universe may appear on large scales comparable to or </a:t>
            </a:r>
          </a:p>
          <a:p>
            <a:r>
              <a:rPr kumimoji="1" lang="en-US" altLang="ja-JP" sz="2000" dirty="0" smtClean="0">
                <a:latin typeface="Tahoma"/>
                <a:cs typeface="Tahoma"/>
              </a:rPr>
              <a:t>greater than the curvature radius in the power spectrum, which could</a:t>
            </a:r>
          </a:p>
          <a:p>
            <a:r>
              <a:rPr lang="en-US" altLang="ja-JP" sz="2000" dirty="0" smtClean="0">
                <a:latin typeface="Tahoma"/>
                <a:cs typeface="Tahoma"/>
              </a:rPr>
              <a:t>be observationally tested in the near future.</a:t>
            </a:r>
            <a:endParaRPr kumimoji="1" lang="ja-JP" altLang="en-US" sz="2000" dirty="0">
              <a:latin typeface="Tahoma"/>
              <a:cs typeface="Tahom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3284984"/>
            <a:ext cx="84708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ahoma"/>
                <a:cs typeface="Tahoma"/>
              </a:rPr>
              <a:t>If our universe was nucleated as an entangled state with another </a:t>
            </a:r>
          </a:p>
          <a:p>
            <a:r>
              <a:rPr kumimoji="1" lang="en-US" altLang="ja-JP" sz="2000" dirty="0" smtClean="0">
                <a:latin typeface="Tahoma"/>
                <a:cs typeface="Tahoma"/>
              </a:rPr>
              <a:t>universe</a:t>
            </a:r>
            <a:r>
              <a:rPr lang="en-US" altLang="ja-JP" sz="2000" dirty="0">
                <a:latin typeface="Tahoma"/>
                <a:cs typeface="Tahoma"/>
              </a:rPr>
              <a:t> </a:t>
            </a:r>
            <a:r>
              <a:rPr kumimoji="1" lang="en-US" altLang="ja-JP" sz="2000" dirty="0" smtClean="0">
                <a:latin typeface="Tahoma"/>
                <a:cs typeface="Tahoma"/>
              </a:rPr>
              <a:t>initially, the effect of entanglement due to quantum interference</a:t>
            </a:r>
          </a:p>
          <a:p>
            <a:r>
              <a:rPr kumimoji="1" lang="en-US" altLang="ja-JP" sz="2000" dirty="0" smtClean="0">
                <a:latin typeface="Tahoma"/>
                <a:cs typeface="Tahoma"/>
              </a:rPr>
              <a:t>may be imprinted on </a:t>
            </a:r>
            <a:r>
              <a:rPr lang="en-US" altLang="ja-JP" sz="2000" dirty="0" smtClean="0">
                <a:latin typeface="Tahoma"/>
                <a:cs typeface="Tahoma"/>
              </a:rPr>
              <a:t>the cosmological observables.</a:t>
            </a:r>
            <a:endParaRPr kumimoji="1" lang="ja-JP" altLang="en-US" sz="2000" dirty="0">
              <a:latin typeface="Tahoma"/>
              <a:cs typeface="Tahom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4869160"/>
            <a:ext cx="8133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ahoma"/>
                <a:cs typeface="Tahoma"/>
              </a:rPr>
              <a:t>These give rise to the possibility that the existence of multiverse may</a:t>
            </a:r>
          </a:p>
          <a:p>
            <a:r>
              <a:rPr lang="en-US" altLang="ja-JP" sz="2000" dirty="0" smtClean="0">
                <a:latin typeface="Tahoma"/>
                <a:cs typeface="Tahoma"/>
              </a:rPr>
              <a:t>be experimentally tested in the near future. </a:t>
            </a:r>
            <a:endParaRPr kumimoji="1" lang="ja-JP" altLang="en-US" sz="2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3635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フリーフォーム 46"/>
          <p:cNvSpPr/>
          <p:nvPr/>
        </p:nvSpPr>
        <p:spPr>
          <a:xfrm>
            <a:off x="3374136" y="2999458"/>
            <a:ext cx="63689" cy="1124712"/>
          </a:xfrm>
          <a:custGeom>
            <a:avLst/>
            <a:gdLst>
              <a:gd name="connsiteX0" fmla="*/ 9098 w 63689"/>
              <a:gd name="connsiteY0" fmla="*/ 0 h 1173708"/>
              <a:gd name="connsiteX1" fmla="*/ 9098 w 63689"/>
              <a:gd name="connsiteY1" fmla="*/ 955344 h 1173708"/>
              <a:gd name="connsiteX2" fmla="*/ 63689 w 63689"/>
              <a:gd name="connsiteY2" fmla="*/ 1173708 h 11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9" h="1173708">
                <a:moveTo>
                  <a:pt x="9098" y="0"/>
                </a:moveTo>
                <a:cubicBezTo>
                  <a:pt x="4549" y="379863"/>
                  <a:pt x="0" y="759726"/>
                  <a:pt x="9098" y="955344"/>
                </a:cubicBezTo>
                <a:cubicBezTo>
                  <a:pt x="18196" y="1150962"/>
                  <a:pt x="40942" y="1162335"/>
                  <a:pt x="63689" y="1173708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1463040" y="2999458"/>
            <a:ext cx="95250" cy="1124712"/>
          </a:xfrm>
          <a:custGeom>
            <a:avLst/>
            <a:gdLst>
              <a:gd name="connsiteX0" fmla="*/ 0 w 95250"/>
              <a:gd name="connsiteY0" fmla="*/ 1200150 h 1200150"/>
              <a:gd name="connsiteX1" fmla="*/ 57150 w 95250"/>
              <a:gd name="connsiteY1" fmla="*/ 1143000 h 1200150"/>
              <a:gd name="connsiteX2" fmla="*/ 76200 w 95250"/>
              <a:gd name="connsiteY2" fmla="*/ 914400 h 1200150"/>
              <a:gd name="connsiteX3" fmla="*/ 95250 w 95250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1200150">
                <a:moveTo>
                  <a:pt x="0" y="1200150"/>
                </a:moveTo>
                <a:cubicBezTo>
                  <a:pt x="22225" y="1195387"/>
                  <a:pt x="44450" y="1190625"/>
                  <a:pt x="57150" y="1143000"/>
                </a:cubicBezTo>
                <a:cubicBezTo>
                  <a:pt x="69850" y="1095375"/>
                  <a:pt x="69850" y="1104900"/>
                  <a:pt x="76200" y="914400"/>
                </a:cubicBezTo>
                <a:cubicBezTo>
                  <a:pt x="82550" y="723900"/>
                  <a:pt x="88900" y="361950"/>
                  <a:pt x="9525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Sitter space and the Penrose diagram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3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33972" y="6096000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Open</a:t>
            </a:r>
            <a:r>
              <a:rPr kumimoji="1" lang="en-US" altLang="ja-JP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chart</a:t>
            </a:r>
            <a:endParaRPr kumimoji="1" lang="ja-JP" altLang="en-US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5595903" y="3898437"/>
            <a:ext cx="1143000" cy="133350"/>
          </a:xfrm>
          <a:custGeom>
            <a:avLst/>
            <a:gdLst>
              <a:gd name="connsiteX0" fmla="*/ 0 w 762000"/>
              <a:gd name="connsiteY0" fmla="*/ 88900 h 88900"/>
              <a:gd name="connsiteX1" fmla="*/ 349250 w 762000"/>
              <a:gd name="connsiteY1" fmla="*/ 57150 h 88900"/>
              <a:gd name="connsiteX2" fmla="*/ 762000 w 762000"/>
              <a:gd name="connsiteY2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88900">
                <a:moveTo>
                  <a:pt x="0" y="88900"/>
                </a:moveTo>
                <a:cubicBezTo>
                  <a:pt x="111125" y="80433"/>
                  <a:pt x="222250" y="71967"/>
                  <a:pt x="349250" y="57150"/>
                </a:cubicBezTo>
                <a:cubicBezTo>
                  <a:pt x="476250" y="42333"/>
                  <a:pt x="619125" y="21166"/>
                  <a:pt x="762000" y="0"/>
                </a:cubicBezTo>
              </a:path>
            </a:pathLst>
          </a:cu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593318" y="3886200"/>
            <a:ext cx="2331476" cy="21521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stCxn id="6" idx="0"/>
            <a:endCxn id="6" idx="3"/>
          </p:cNvCxnSpPr>
          <p:nvPr/>
        </p:nvCxnSpPr>
        <p:spPr>
          <a:xfrm>
            <a:off x="6759061" y="3886200"/>
            <a:ext cx="1165739" cy="10760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stCxn id="6" idx="0"/>
            <a:endCxn id="6" idx="1"/>
          </p:cNvCxnSpPr>
          <p:nvPr/>
        </p:nvCxnSpPr>
        <p:spPr>
          <a:xfrm flipH="1">
            <a:off x="5593323" y="3886200"/>
            <a:ext cx="1165739" cy="10760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stCxn id="6" idx="1"/>
            <a:endCxn id="6" idx="2"/>
          </p:cNvCxnSpPr>
          <p:nvPr/>
        </p:nvCxnSpPr>
        <p:spPr>
          <a:xfrm>
            <a:off x="5593323" y="4962266"/>
            <a:ext cx="1165739" cy="10760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6" idx="2"/>
            <a:endCxn id="6" idx="3"/>
          </p:cNvCxnSpPr>
          <p:nvPr/>
        </p:nvCxnSpPr>
        <p:spPr>
          <a:xfrm flipV="1">
            <a:off x="6759061" y="4962266"/>
            <a:ext cx="1165739" cy="10760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766981" y="3898106"/>
            <a:ext cx="1156914" cy="143124"/>
          </a:xfrm>
          <a:custGeom>
            <a:avLst/>
            <a:gdLst>
              <a:gd name="connsiteX0" fmla="*/ 0 w 771276"/>
              <a:gd name="connsiteY0" fmla="*/ 0 h 95416"/>
              <a:gd name="connsiteX1" fmla="*/ 429370 w 771276"/>
              <a:gd name="connsiteY1" fmla="*/ 63611 h 95416"/>
              <a:gd name="connsiteX2" fmla="*/ 771276 w 771276"/>
              <a:gd name="connsiteY2" fmla="*/ 95416 h 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1276" h="95416">
                <a:moveTo>
                  <a:pt x="0" y="0"/>
                </a:moveTo>
                <a:cubicBezTo>
                  <a:pt x="150412" y="23854"/>
                  <a:pt x="300824" y="47708"/>
                  <a:pt x="429370" y="63611"/>
                </a:cubicBezTo>
                <a:cubicBezTo>
                  <a:pt x="557916" y="79514"/>
                  <a:pt x="664596" y="87465"/>
                  <a:pt x="771276" y="95416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16703" y="1718846"/>
            <a:ext cx="2340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Time slice in open chart</a:t>
            </a:r>
            <a:endParaRPr kumimoji="1" lang="ja-JP" altLang="en-US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円/楕円 12"/>
          <p:cNvSpPr>
            <a:spLocks/>
          </p:cNvSpPr>
          <p:nvPr/>
        </p:nvSpPr>
        <p:spPr>
          <a:xfrm>
            <a:off x="932688" y="2402359"/>
            <a:ext cx="3130064" cy="64564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939527" y="5486400"/>
            <a:ext cx="3099073" cy="64564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>
            <a:spLocks noChangeAspect="1"/>
          </p:cNvSpPr>
          <p:nvPr/>
        </p:nvSpPr>
        <p:spPr>
          <a:xfrm>
            <a:off x="914400" y="5257800"/>
            <a:ext cx="3099073" cy="51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>
            <a:spLocks noChangeAspect="1"/>
          </p:cNvSpPr>
          <p:nvPr/>
        </p:nvSpPr>
        <p:spPr>
          <a:xfrm>
            <a:off x="932688" y="2743200"/>
            <a:ext cx="534924" cy="3034666"/>
          </a:xfrm>
          <a:custGeom>
            <a:avLst/>
            <a:gdLst>
              <a:gd name="connsiteX0" fmla="*/ 0 w 495300"/>
              <a:gd name="connsiteY0" fmla="*/ 0 h 2809875"/>
              <a:gd name="connsiteX1" fmla="*/ 495300 w 495300"/>
              <a:gd name="connsiteY1" fmla="*/ 1438275 h 2809875"/>
              <a:gd name="connsiteX2" fmla="*/ 0 w 495300"/>
              <a:gd name="connsiteY2" fmla="*/ 2809875 h 28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2809875">
                <a:moveTo>
                  <a:pt x="0" y="0"/>
                </a:moveTo>
                <a:cubicBezTo>
                  <a:pt x="247650" y="484981"/>
                  <a:pt x="495300" y="969963"/>
                  <a:pt x="495300" y="1438275"/>
                </a:cubicBezTo>
                <a:cubicBezTo>
                  <a:pt x="495300" y="1906587"/>
                  <a:pt x="247650" y="2358231"/>
                  <a:pt x="0" y="2809875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>
            <a:spLocks noChangeAspect="1"/>
          </p:cNvSpPr>
          <p:nvPr/>
        </p:nvSpPr>
        <p:spPr>
          <a:xfrm>
            <a:off x="3428951" y="2781140"/>
            <a:ext cx="609649" cy="3010060"/>
          </a:xfrm>
          <a:custGeom>
            <a:avLst/>
            <a:gdLst>
              <a:gd name="connsiteX0" fmla="*/ 564490 w 564490"/>
              <a:gd name="connsiteY0" fmla="*/ 0 h 2787091"/>
              <a:gd name="connsiteX1" fmla="*/ 1219 w 564490"/>
              <a:gd name="connsiteY1" fmla="*/ 1441095 h 2787091"/>
              <a:gd name="connsiteX2" fmla="*/ 557175 w 564490"/>
              <a:gd name="connsiteY2" fmla="*/ 2787091 h 278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490" h="2787091">
                <a:moveTo>
                  <a:pt x="564490" y="0"/>
                </a:moveTo>
                <a:cubicBezTo>
                  <a:pt x="283464" y="488290"/>
                  <a:pt x="2438" y="976580"/>
                  <a:pt x="1219" y="1441095"/>
                </a:cubicBezTo>
                <a:cubicBezTo>
                  <a:pt x="0" y="1905610"/>
                  <a:pt x="278587" y="2346350"/>
                  <a:pt x="557175" y="2787091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>
            <a:spLocks noChangeAspect="1"/>
          </p:cNvSpPr>
          <p:nvPr/>
        </p:nvSpPr>
        <p:spPr>
          <a:xfrm>
            <a:off x="6601364" y="2516166"/>
            <a:ext cx="384760" cy="67690"/>
          </a:xfrm>
          <a:custGeom>
            <a:avLst/>
            <a:gdLst>
              <a:gd name="connsiteX0" fmla="*/ 0 w 213755"/>
              <a:gd name="connsiteY0" fmla="*/ 11876 h 37605"/>
              <a:gd name="connsiteX1" fmla="*/ 106877 w 213755"/>
              <a:gd name="connsiteY1" fmla="*/ 35626 h 37605"/>
              <a:gd name="connsiteX2" fmla="*/ 213755 w 213755"/>
              <a:gd name="connsiteY2" fmla="*/ 0 h 3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55" h="37605">
                <a:moveTo>
                  <a:pt x="0" y="11876"/>
                </a:moveTo>
                <a:cubicBezTo>
                  <a:pt x="35625" y="24740"/>
                  <a:pt x="71251" y="37605"/>
                  <a:pt x="106877" y="35626"/>
                </a:cubicBezTo>
                <a:cubicBezTo>
                  <a:pt x="142503" y="33647"/>
                  <a:pt x="178129" y="16823"/>
                  <a:pt x="213755" y="0"/>
                </a:cubicBezTo>
              </a:path>
            </a:pathLst>
          </a:custGeom>
          <a:ln w="19050">
            <a:solidFill>
              <a:srgbClr val="1F497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>
            <a:spLocks noChangeAspect="1"/>
          </p:cNvSpPr>
          <p:nvPr/>
        </p:nvSpPr>
        <p:spPr>
          <a:xfrm>
            <a:off x="6107547" y="1524000"/>
            <a:ext cx="1246910" cy="249383"/>
          </a:xfrm>
          <a:custGeom>
            <a:avLst/>
            <a:gdLst>
              <a:gd name="connsiteX0" fmla="*/ 0 w 831273"/>
              <a:gd name="connsiteY0" fmla="*/ 132608 h 166255"/>
              <a:gd name="connsiteX1" fmla="*/ 106878 w 831273"/>
              <a:gd name="connsiteY1" fmla="*/ 144483 h 166255"/>
              <a:gd name="connsiteX2" fmla="*/ 439387 w 831273"/>
              <a:gd name="connsiteY2" fmla="*/ 1979 h 166255"/>
              <a:gd name="connsiteX3" fmla="*/ 736271 w 831273"/>
              <a:gd name="connsiteY3" fmla="*/ 132608 h 166255"/>
              <a:gd name="connsiteX4" fmla="*/ 831273 w 831273"/>
              <a:gd name="connsiteY4" fmla="*/ 132608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273" h="166255">
                <a:moveTo>
                  <a:pt x="0" y="132608"/>
                </a:moveTo>
                <a:cubicBezTo>
                  <a:pt x="16823" y="149431"/>
                  <a:pt x="33647" y="166255"/>
                  <a:pt x="106878" y="144483"/>
                </a:cubicBezTo>
                <a:cubicBezTo>
                  <a:pt x="180109" y="122712"/>
                  <a:pt x="334488" y="3958"/>
                  <a:pt x="439387" y="1979"/>
                </a:cubicBezTo>
                <a:cubicBezTo>
                  <a:pt x="544286" y="0"/>
                  <a:pt x="670957" y="110837"/>
                  <a:pt x="736271" y="132608"/>
                </a:cubicBezTo>
                <a:cubicBezTo>
                  <a:pt x="801585" y="154379"/>
                  <a:pt x="816429" y="143493"/>
                  <a:pt x="831273" y="132608"/>
                </a:cubicBezTo>
              </a:path>
            </a:pathLst>
          </a:custGeom>
          <a:ln w="19050">
            <a:solidFill>
              <a:srgbClr val="1F497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弦 20"/>
          <p:cNvSpPr/>
          <p:nvPr/>
        </p:nvSpPr>
        <p:spPr>
          <a:xfrm rot="18600000">
            <a:off x="5088334" y="1588450"/>
            <a:ext cx="2139696" cy="1152144"/>
          </a:xfrm>
          <a:prstGeom prst="chord">
            <a:avLst>
              <a:gd name="adj1" fmla="val 5348573"/>
              <a:gd name="adj2" fmla="val 16200000"/>
            </a:avLst>
          </a:prstGeom>
          <a:solidFill>
            <a:srgbClr val="8EB4E3"/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18600000">
            <a:off x="5778625" y="1598081"/>
            <a:ext cx="742950" cy="1152144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497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5621337" y="2497137"/>
          <a:ext cx="246063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" name="Equation" r:id="rId4" imgW="164901" imgH="164901" progId="Equation.DSMT4">
                  <p:embed/>
                </p:oleObj>
              </mc:Choice>
              <mc:Fallback>
                <p:oleObj name="Equation" r:id="rId4" imgW="164901" imgH="1649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7" y="2497137"/>
                        <a:ext cx="246063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/>
        </p:nvGraphicFramePr>
        <p:xfrm>
          <a:off x="7744364" y="2438400"/>
          <a:ext cx="2286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" name="Equation" r:id="rId6" imgW="152216" imgH="164901" progId="Equation.DSMT4">
                  <p:embed/>
                </p:oleObj>
              </mc:Choice>
              <mc:Fallback>
                <p:oleObj name="Equation" r:id="rId6" imgW="152216" imgH="1649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4364" y="2438400"/>
                        <a:ext cx="2286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グループ化 145"/>
          <p:cNvGrpSpPr>
            <a:grpSpLocks noChangeAspect="1"/>
          </p:cNvGrpSpPr>
          <p:nvPr/>
        </p:nvGrpSpPr>
        <p:grpSpPr>
          <a:xfrm rot="3000000">
            <a:off x="6355698" y="1528172"/>
            <a:ext cx="2139696" cy="1152144"/>
            <a:chOff x="7260336" y="3352800"/>
            <a:chExt cx="1426464" cy="768096"/>
          </a:xfrm>
        </p:grpSpPr>
        <p:sp>
          <p:nvSpPr>
            <p:cNvPr id="26" name="弦 25"/>
            <p:cNvSpPr/>
            <p:nvPr/>
          </p:nvSpPr>
          <p:spPr>
            <a:xfrm flipH="1">
              <a:off x="7260336" y="3352800"/>
              <a:ext cx="1426464" cy="768096"/>
            </a:xfrm>
            <a:prstGeom prst="chord">
              <a:avLst>
                <a:gd name="adj1" fmla="val 5348573"/>
                <a:gd name="adj2" fmla="val 16200000"/>
              </a:avLst>
            </a:prstGeom>
            <a:solidFill>
              <a:srgbClr val="00B050">
                <a:alpha val="5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7734300" y="3352800"/>
              <a:ext cx="495300" cy="7680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28" name="オブジェクト 27"/>
          <p:cNvGraphicFramePr>
            <a:graphicFrameLocks noChangeAspect="1"/>
          </p:cNvGraphicFramePr>
          <p:nvPr/>
        </p:nvGraphicFramePr>
        <p:xfrm>
          <a:off x="5044026" y="2897166"/>
          <a:ext cx="338138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0" name="Equation" r:id="rId8" imgW="228462" imgH="190477" progId="Equation.DSMT4">
                  <p:embed/>
                </p:oleObj>
              </mc:Choice>
              <mc:Fallback>
                <p:oleObj name="Equation" r:id="rId8" imgW="228462" imgH="19047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4026" y="2897166"/>
                        <a:ext cx="338138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7"/>
          <p:cNvGraphicFramePr>
            <a:graphicFrameLocks noChangeAspect="1"/>
          </p:cNvGraphicFramePr>
          <p:nvPr/>
        </p:nvGraphicFramePr>
        <p:xfrm>
          <a:off x="5277209" y="1449517"/>
          <a:ext cx="28416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1" name="Equation" r:id="rId10" imgW="190362" imgH="203017" progId="Equation.DSMT4">
                  <p:embed/>
                </p:oleObj>
              </mc:Choice>
              <mc:Fallback>
                <p:oleObj name="Equation" r:id="rId10" imgW="190362" imgH="2030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209" y="1449517"/>
                        <a:ext cx="284163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フリーフォーム 29"/>
          <p:cNvSpPr/>
          <p:nvPr/>
        </p:nvSpPr>
        <p:spPr>
          <a:xfrm>
            <a:off x="5505809" y="1676529"/>
            <a:ext cx="181155" cy="77637"/>
          </a:xfrm>
          <a:custGeom>
            <a:avLst/>
            <a:gdLst>
              <a:gd name="connsiteX0" fmla="*/ 0 w 181155"/>
              <a:gd name="connsiteY0" fmla="*/ 0 h 51758"/>
              <a:gd name="connsiteX1" fmla="*/ 181155 w 181155"/>
              <a:gd name="connsiteY1" fmla="*/ 51758 h 5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155" h="51758">
                <a:moveTo>
                  <a:pt x="0" y="0"/>
                </a:moveTo>
                <a:lnTo>
                  <a:pt x="181155" y="51758"/>
                </a:lnTo>
              </a:path>
            </a:pathLst>
          </a:custGeom>
          <a:ln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1" name="Object 9"/>
          <p:cNvGraphicFramePr>
            <a:graphicFrameLocks noChangeAspect="1"/>
          </p:cNvGraphicFramePr>
          <p:nvPr/>
        </p:nvGraphicFramePr>
        <p:xfrm>
          <a:off x="6033056" y="4021138"/>
          <a:ext cx="246062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" name="Equation" r:id="rId12" imgW="164901" imgH="164901" progId="Equation.DSMT4">
                  <p:embed/>
                </p:oleObj>
              </mc:Choice>
              <mc:Fallback>
                <p:oleObj name="Equation" r:id="rId12" imgW="164901" imgH="1649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3056" y="4021138"/>
                        <a:ext cx="246062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0"/>
          <p:cNvGraphicFramePr>
            <a:graphicFrameLocks noChangeAspect="1"/>
          </p:cNvGraphicFramePr>
          <p:nvPr/>
        </p:nvGraphicFramePr>
        <p:xfrm>
          <a:off x="7269718" y="4021137"/>
          <a:ext cx="2286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" name="Equation" r:id="rId13" imgW="152216" imgH="164901" progId="Equation.DSMT4">
                  <p:embed/>
                </p:oleObj>
              </mc:Choice>
              <mc:Fallback>
                <p:oleObj name="Equation" r:id="rId13" imgW="152216" imgH="1649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718" y="4021137"/>
                        <a:ext cx="2286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オブジェクト 32"/>
          <p:cNvGraphicFramePr>
            <a:graphicFrameLocks noChangeAspect="1"/>
          </p:cNvGraphicFramePr>
          <p:nvPr/>
        </p:nvGraphicFramePr>
        <p:xfrm>
          <a:off x="5688012" y="4267200"/>
          <a:ext cx="25558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4" name="Equation" r:id="rId14" imgW="139616" imgH="165000" progId="Equation.DSMT4">
                  <p:embed/>
                </p:oleObj>
              </mc:Choice>
              <mc:Fallback>
                <p:oleObj name="Equation" r:id="rId14" imgW="139616" imgH="16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2" y="4267200"/>
                        <a:ext cx="255588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/>
        </p:nvGraphicFramePr>
        <p:xfrm>
          <a:off x="7543800" y="4267200"/>
          <a:ext cx="2794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" name="Equation" r:id="rId16" imgW="152216" imgH="164901" progId="Equation.DSMT4">
                  <p:embed/>
                </p:oleObj>
              </mc:Choice>
              <mc:Fallback>
                <p:oleObj name="Equation" r:id="rId16" imgW="152216" imgH="1649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267200"/>
                        <a:ext cx="27940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オブジェクト 34"/>
          <p:cNvGraphicFramePr>
            <a:graphicFrameLocks noChangeAspect="1"/>
          </p:cNvGraphicFramePr>
          <p:nvPr/>
        </p:nvGraphicFramePr>
        <p:xfrm>
          <a:off x="4767262" y="3886200"/>
          <a:ext cx="79533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6" name="Equation" r:id="rId18" imgW="660308" imgH="228738" progId="Equation.DSMT4">
                  <p:embed/>
                </p:oleObj>
              </mc:Choice>
              <mc:Fallback>
                <p:oleObj name="Equation" r:id="rId18" imgW="660308" imgH="22873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2" y="3886200"/>
                        <a:ext cx="795338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4"/>
          <p:cNvGraphicFramePr>
            <a:graphicFrameLocks noChangeAspect="1"/>
          </p:cNvGraphicFramePr>
          <p:nvPr/>
        </p:nvGraphicFramePr>
        <p:xfrm>
          <a:off x="7967662" y="3886200"/>
          <a:ext cx="79533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" name="Equation" r:id="rId20" imgW="660308" imgH="228738" progId="Equation.DSMT4">
                  <p:embed/>
                </p:oleObj>
              </mc:Choice>
              <mc:Fallback>
                <p:oleObj name="Equation" r:id="rId20" imgW="660308" imgH="22873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2" y="3886200"/>
                        <a:ext cx="795338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フリーフォーム 36"/>
          <p:cNvSpPr>
            <a:spLocks noChangeAspect="1"/>
          </p:cNvSpPr>
          <p:nvPr/>
        </p:nvSpPr>
        <p:spPr>
          <a:xfrm>
            <a:off x="3670112" y="2953512"/>
            <a:ext cx="26925" cy="475488"/>
          </a:xfrm>
          <a:custGeom>
            <a:avLst/>
            <a:gdLst>
              <a:gd name="connsiteX0" fmla="*/ 9098 w 63689"/>
              <a:gd name="connsiteY0" fmla="*/ 0 h 1173708"/>
              <a:gd name="connsiteX1" fmla="*/ 9098 w 63689"/>
              <a:gd name="connsiteY1" fmla="*/ 955344 h 1173708"/>
              <a:gd name="connsiteX2" fmla="*/ 63689 w 63689"/>
              <a:gd name="connsiteY2" fmla="*/ 1173708 h 11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89" h="1173708">
                <a:moveTo>
                  <a:pt x="9098" y="0"/>
                </a:moveTo>
                <a:cubicBezTo>
                  <a:pt x="4549" y="379863"/>
                  <a:pt x="0" y="759726"/>
                  <a:pt x="9098" y="955344"/>
                </a:cubicBezTo>
                <a:cubicBezTo>
                  <a:pt x="18196" y="1150962"/>
                  <a:pt x="40942" y="1162335"/>
                  <a:pt x="63689" y="1173708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3458817" y="2492734"/>
            <a:ext cx="50358" cy="1550504"/>
          </a:xfrm>
          <a:custGeom>
            <a:avLst/>
            <a:gdLst>
              <a:gd name="connsiteX0" fmla="*/ 0 w 50358"/>
              <a:gd name="connsiteY0" fmla="*/ 1550504 h 1550504"/>
              <a:gd name="connsiteX1" fmla="*/ 31806 w 50358"/>
              <a:gd name="connsiteY1" fmla="*/ 1296063 h 1550504"/>
              <a:gd name="connsiteX2" fmla="*/ 47708 w 50358"/>
              <a:gd name="connsiteY2" fmla="*/ 874643 h 1550504"/>
              <a:gd name="connsiteX3" fmla="*/ 47708 w 50358"/>
              <a:gd name="connsiteY3" fmla="*/ 0 h 155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58" h="1550504">
                <a:moveTo>
                  <a:pt x="0" y="1550504"/>
                </a:moveTo>
                <a:cubicBezTo>
                  <a:pt x="11927" y="1479605"/>
                  <a:pt x="23855" y="1408707"/>
                  <a:pt x="31806" y="1296063"/>
                </a:cubicBezTo>
                <a:cubicBezTo>
                  <a:pt x="39757" y="1183420"/>
                  <a:pt x="45058" y="1090653"/>
                  <a:pt x="47708" y="874643"/>
                </a:cubicBezTo>
                <a:cubicBezTo>
                  <a:pt x="50358" y="658633"/>
                  <a:pt x="49033" y="329316"/>
                  <a:pt x="47708" y="0"/>
                </a:cubicBezTo>
              </a:path>
            </a:pathLst>
          </a:cu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9" name="Object 15"/>
          <p:cNvGraphicFramePr>
            <a:graphicFrameLocks noChangeAspect="1"/>
          </p:cNvGraphicFramePr>
          <p:nvPr/>
        </p:nvGraphicFramePr>
        <p:xfrm>
          <a:off x="1066800" y="2971800"/>
          <a:ext cx="246063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8" name="Equation" r:id="rId22" imgW="164901" imgH="164901" progId="Equation.DSMT4">
                  <p:embed/>
                </p:oleObj>
              </mc:Choice>
              <mc:Fallback>
                <p:oleObj name="Equation" r:id="rId22" imgW="164901" imgH="1649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246063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6"/>
          <p:cNvGraphicFramePr>
            <a:graphicFrameLocks noChangeAspect="1"/>
          </p:cNvGraphicFramePr>
          <p:nvPr/>
        </p:nvGraphicFramePr>
        <p:xfrm>
          <a:off x="3733800" y="2971800"/>
          <a:ext cx="2286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9" name="数式" r:id="rId23" imgW="152216" imgH="164901" progId="Equation.3">
                  <p:embed/>
                </p:oleObj>
              </mc:Choice>
              <mc:Fallback>
                <p:oleObj name="数式" r:id="rId23" imgW="152216" imgH="1649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971800"/>
                        <a:ext cx="2286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円/楕円 40"/>
          <p:cNvSpPr>
            <a:spLocks noChangeAspect="1"/>
          </p:cNvSpPr>
          <p:nvPr/>
        </p:nvSpPr>
        <p:spPr>
          <a:xfrm>
            <a:off x="939527" y="5486400"/>
            <a:ext cx="3099073" cy="64564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>
            <a:spLocks noChangeAspect="1"/>
          </p:cNvSpPr>
          <p:nvPr/>
        </p:nvSpPr>
        <p:spPr>
          <a:xfrm>
            <a:off x="1261872" y="2922880"/>
            <a:ext cx="41818" cy="493776"/>
          </a:xfrm>
          <a:custGeom>
            <a:avLst/>
            <a:gdLst>
              <a:gd name="connsiteX0" fmla="*/ 0 w 95250"/>
              <a:gd name="connsiteY0" fmla="*/ 1200150 h 1200150"/>
              <a:gd name="connsiteX1" fmla="*/ 57150 w 95250"/>
              <a:gd name="connsiteY1" fmla="*/ 1143000 h 1200150"/>
              <a:gd name="connsiteX2" fmla="*/ 76200 w 95250"/>
              <a:gd name="connsiteY2" fmla="*/ 914400 h 1200150"/>
              <a:gd name="connsiteX3" fmla="*/ 95250 w 95250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1200150">
                <a:moveTo>
                  <a:pt x="0" y="1200150"/>
                </a:moveTo>
                <a:cubicBezTo>
                  <a:pt x="22225" y="1195387"/>
                  <a:pt x="44450" y="1190625"/>
                  <a:pt x="57150" y="1143000"/>
                </a:cubicBezTo>
                <a:cubicBezTo>
                  <a:pt x="69850" y="1095375"/>
                  <a:pt x="69850" y="1104900"/>
                  <a:pt x="76200" y="914400"/>
                </a:cubicBezTo>
                <a:cubicBezTo>
                  <a:pt x="82550" y="723900"/>
                  <a:pt x="88900" y="361950"/>
                  <a:pt x="95250" y="0"/>
                </a:cubicBezTo>
              </a:path>
            </a:pathLst>
          </a:cu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>
            <a:off x="1408113" y="2495550"/>
            <a:ext cx="49212" cy="1543050"/>
          </a:xfrm>
          <a:custGeom>
            <a:avLst/>
            <a:gdLst>
              <a:gd name="connsiteX0" fmla="*/ 49212 w 49212"/>
              <a:gd name="connsiteY0" fmla="*/ 1543050 h 1543050"/>
              <a:gd name="connsiteX1" fmla="*/ 11112 w 49212"/>
              <a:gd name="connsiteY1" fmla="*/ 1228725 h 1543050"/>
              <a:gd name="connsiteX2" fmla="*/ 1587 w 49212"/>
              <a:gd name="connsiteY2" fmla="*/ 962025 h 1543050"/>
              <a:gd name="connsiteX3" fmla="*/ 1587 w 49212"/>
              <a:gd name="connsiteY3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12" h="1543050">
                <a:moveTo>
                  <a:pt x="49212" y="1543050"/>
                </a:moveTo>
                <a:cubicBezTo>
                  <a:pt x="34131" y="1434306"/>
                  <a:pt x="19050" y="1325563"/>
                  <a:pt x="11112" y="1228725"/>
                </a:cubicBezTo>
                <a:cubicBezTo>
                  <a:pt x="3175" y="1131888"/>
                  <a:pt x="3174" y="1166812"/>
                  <a:pt x="1587" y="962025"/>
                </a:cubicBezTo>
                <a:cubicBezTo>
                  <a:pt x="0" y="757238"/>
                  <a:pt x="793" y="378619"/>
                  <a:pt x="1587" y="0"/>
                </a:cubicBezTo>
              </a:path>
            </a:pathLst>
          </a:cu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>
            <a:off x="1609725" y="2152650"/>
            <a:ext cx="409575" cy="742950"/>
          </a:xfrm>
          <a:custGeom>
            <a:avLst/>
            <a:gdLst>
              <a:gd name="connsiteX0" fmla="*/ 409575 w 409575"/>
              <a:gd name="connsiteY0" fmla="*/ 0 h 742950"/>
              <a:gd name="connsiteX1" fmla="*/ 0 w 409575"/>
              <a:gd name="connsiteY1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575" h="742950">
                <a:moveTo>
                  <a:pt x="409575" y="0"/>
                </a:moveTo>
                <a:lnTo>
                  <a:pt x="0" y="742950"/>
                </a:lnTo>
              </a:path>
            </a:pathLst>
          </a:custGeom>
          <a:ln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>
            <a:off x="3057525" y="2152650"/>
            <a:ext cx="266700" cy="742950"/>
          </a:xfrm>
          <a:custGeom>
            <a:avLst/>
            <a:gdLst>
              <a:gd name="connsiteX0" fmla="*/ 0 w 266700"/>
              <a:gd name="connsiteY0" fmla="*/ 0 h 742950"/>
              <a:gd name="connsiteX1" fmla="*/ 266700 w 266700"/>
              <a:gd name="connsiteY1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742950">
                <a:moveTo>
                  <a:pt x="0" y="0"/>
                </a:moveTo>
                <a:lnTo>
                  <a:pt x="266700" y="742950"/>
                </a:lnTo>
              </a:path>
            </a:pathLst>
          </a:custGeom>
          <a:ln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/>
          <p:cNvGrpSpPr/>
          <p:nvPr/>
        </p:nvGrpSpPr>
        <p:grpSpPr>
          <a:xfrm>
            <a:off x="2514600" y="4072354"/>
            <a:ext cx="428126" cy="621792"/>
            <a:chOff x="4286250" y="3026664"/>
            <a:chExt cx="428126" cy="621792"/>
          </a:xfrm>
        </p:grpSpPr>
        <p:pic>
          <p:nvPicPr>
            <p:cNvPr id="49" name="Picture 3" descr="C:\Users\Sugumi Kanno\shade test\sphere-green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286250" y="3203449"/>
              <a:ext cx="428126" cy="286803"/>
            </a:xfrm>
            <a:prstGeom prst="rect">
              <a:avLst/>
            </a:prstGeom>
            <a:noFill/>
          </p:spPr>
        </p:pic>
        <p:cxnSp>
          <p:nvCxnSpPr>
            <p:cNvPr id="50" name="直線コネクタ 49"/>
            <p:cNvCxnSpPr/>
            <p:nvPr/>
          </p:nvCxnSpPr>
          <p:spPr>
            <a:xfrm flipV="1">
              <a:off x="4471416" y="3465576"/>
              <a:ext cx="0" cy="18288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 flipV="1">
              <a:off x="4471416" y="3026664"/>
              <a:ext cx="0" cy="228600"/>
            </a:xfrm>
            <a:prstGeom prst="straightConnector1">
              <a:avLst/>
            </a:prstGeom>
            <a:ln w="190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グループ化 51"/>
          <p:cNvGrpSpPr/>
          <p:nvPr/>
        </p:nvGrpSpPr>
        <p:grpSpPr>
          <a:xfrm>
            <a:off x="2209800" y="4115026"/>
            <a:ext cx="428126" cy="621792"/>
            <a:chOff x="2819400" y="3072384"/>
            <a:chExt cx="428126" cy="621792"/>
          </a:xfrm>
        </p:grpSpPr>
        <p:pic>
          <p:nvPicPr>
            <p:cNvPr id="53" name="Picture 3" descr="C:\Users\Sugumi Kanno\shade test\sphere-green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819400" y="3206497"/>
              <a:ext cx="428126" cy="286803"/>
            </a:xfrm>
            <a:prstGeom prst="rect">
              <a:avLst/>
            </a:prstGeom>
            <a:noFill/>
          </p:spPr>
        </p:pic>
        <p:cxnSp>
          <p:nvCxnSpPr>
            <p:cNvPr id="54" name="直線矢印コネクタ 53"/>
            <p:cNvCxnSpPr/>
            <p:nvPr/>
          </p:nvCxnSpPr>
          <p:spPr>
            <a:xfrm flipV="1">
              <a:off x="2990088" y="3465576"/>
              <a:ext cx="0" cy="228600"/>
            </a:xfrm>
            <a:prstGeom prst="straightConnector1">
              <a:avLst/>
            </a:prstGeom>
            <a:ln w="19050">
              <a:solidFill>
                <a:srgbClr val="FF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2990088" y="3072384"/>
              <a:ext cx="0" cy="182880"/>
            </a:xfrm>
            <a:prstGeom prst="line">
              <a:avLst/>
            </a:prstGeom>
            <a:ln w="190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テキスト ボックス 56"/>
          <p:cNvSpPr txBox="1"/>
          <p:nvPr/>
        </p:nvSpPr>
        <p:spPr>
          <a:xfrm>
            <a:off x="304800" y="914400"/>
            <a:ext cx="577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Two causally separated open charts in de Sitter space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990600" y="5410200"/>
            <a:ext cx="2895600" cy="60960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43722"/>
              </a:avLst>
            </a:prstTxWarp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  <a:latin typeface="Tahoma"/>
                <a:cs typeface="Tahoma"/>
              </a:rPr>
              <a:t>de Sitter space</a:t>
            </a:r>
            <a:endParaRPr kumimoji="1" lang="ja-JP" altLang="en-US" sz="16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8729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4699E-6 C 0.00937 -0.04532 0.01875 -0.09042 0.03628 -0.11933 C 0.05382 -0.14824 0.07951 -0.16073 0.1052 -0.17298 " pathEditMode="relative" ptsTypes="a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7.04903E-6 C -0.00173 -0.02776 -0.00329 -0.05551 -0.02222 -0.08488 C -0.04114 -0.11425 -0.07708 -0.14547 -0.11302 -0.17646 " pathEditMode="relative" ptsTypes="aaA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5" grpId="0" animBg="1"/>
      <p:bldP spid="11" grpId="0" animBg="1"/>
      <p:bldP spid="12" grpId="0"/>
      <p:bldP spid="18" grpId="0" animBg="1"/>
      <p:bldP spid="19" grpId="0" animBg="1"/>
      <p:bldP spid="21" grpId="0" animBg="1"/>
      <p:bldP spid="22" grpId="0" animBg="1"/>
      <p:bldP spid="30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/>
                <a:cs typeface="Tahoma"/>
              </a:rPr>
              <a:t>Entanglement entropy</a:t>
            </a:r>
            <a:r>
              <a:rPr lang="ja-JP" altLang="en-US" dirty="0" smtClean="0">
                <a:latin typeface="Tahoma"/>
                <a:cs typeface="Tahoma"/>
              </a:rPr>
              <a:t> </a:t>
            </a:r>
            <a:r>
              <a:rPr lang="en-US" altLang="ja-JP" dirty="0" smtClean="0">
                <a:latin typeface="Tahoma"/>
                <a:cs typeface="Tahoma"/>
              </a:rPr>
              <a:t>between R and L regions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4</a:t>
            </a:fld>
            <a:endParaRPr lang="en-US" altLang="ja-JP"/>
          </a:p>
        </p:txBody>
      </p:sp>
      <p:grpSp>
        <p:nvGrpSpPr>
          <p:cNvPr id="8" name="図形グループ 7"/>
          <p:cNvGrpSpPr/>
          <p:nvPr/>
        </p:nvGrpSpPr>
        <p:grpSpPr>
          <a:xfrm>
            <a:off x="758952" y="987552"/>
            <a:ext cx="7765895" cy="5223206"/>
            <a:chOff x="758952" y="990600"/>
            <a:chExt cx="7765895" cy="5223206"/>
          </a:xfrm>
        </p:grpSpPr>
        <p:pic>
          <p:nvPicPr>
            <p:cNvPr id="4" name="図 3" descr="maldacena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52" y="1600200"/>
              <a:ext cx="7315445" cy="4613606"/>
            </a:xfrm>
            <a:prstGeom prst="rect">
              <a:avLst/>
            </a:prstGeom>
          </p:spPr>
        </p:pic>
        <p:graphicFrame>
          <p:nvGraphicFramePr>
            <p:cNvPr id="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0191610"/>
                </p:ext>
              </p:extLst>
            </p:nvPr>
          </p:nvGraphicFramePr>
          <p:xfrm>
            <a:off x="8169645" y="5638800"/>
            <a:ext cx="355202" cy="405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1" name="数式" r:id="rId5" imgW="177601" imgH="202895" progId="Equation.DSMT4">
                    <p:embed/>
                  </p:oleObj>
                </mc:Choice>
                <mc:Fallback>
                  <p:oleObj name="数式" r:id="rId5" imgW="177601" imgH="2028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9645" y="5638800"/>
                          <a:ext cx="355202" cy="4057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3748763"/>
                </p:ext>
              </p:extLst>
            </p:nvPr>
          </p:nvGraphicFramePr>
          <p:xfrm>
            <a:off x="4000500" y="990600"/>
            <a:ext cx="13335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2" name="数式" r:id="rId7" imgW="520920" imgH="237600" progId="Equation.3">
                    <p:embed/>
                  </p:oleObj>
                </mc:Choice>
                <mc:Fallback>
                  <p:oleObj name="数式" r:id="rId7" imgW="520920" imgH="237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500" y="990600"/>
                          <a:ext cx="1333500" cy="635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テキスト ボックス 6"/>
          <p:cNvSpPr txBox="1"/>
          <p:nvPr/>
        </p:nvSpPr>
        <p:spPr>
          <a:xfrm>
            <a:off x="6172200" y="838200"/>
            <a:ext cx="2855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00B050"/>
                </a:solidFill>
                <a:latin typeface="Tahoma"/>
                <a:cs typeface="Tahoma"/>
              </a:rPr>
              <a:t>Maldacena</a:t>
            </a:r>
            <a:r>
              <a:rPr lang="en-US" altLang="ja-JP" sz="1600" dirty="0" smtClean="0">
                <a:solidFill>
                  <a:srgbClr val="00B050"/>
                </a:solidFill>
                <a:latin typeface="Tahoma"/>
                <a:cs typeface="Tahoma"/>
              </a:rPr>
              <a:t> &amp; Pimentel (2013)</a:t>
            </a:r>
            <a:endParaRPr kumimoji="1" lang="ja-JP" altLang="en-US" sz="16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6507" y="1219200"/>
            <a:ext cx="655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Two causally disconnected regions are shown to be entangled.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341153"/>
              </p:ext>
            </p:extLst>
          </p:nvPr>
        </p:nvGraphicFramePr>
        <p:xfrm>
          <a:off x="2933681" y="1752600"/>
          <a:ext cx="23796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3" name="数式" r:id="rId9" imgW="1472741" imgH="254092" progId="Equation.3">
                  <p:embed/>
                </p:oleObj>
              </mc:Choice>
              <mc:Fallback>
                <p:oleObj name="数式" r:id="rId9" imgW="1472741" imgH="2540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681" y="1752600"/>
                        <a:ext cx="237966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線矢印コネクタ 15"/>
          <p:cNvCxnSpPr/>
          <p:nvPr/>
        </p:nvCxnSpPr>
        <p:spPr>
          <a:xfrm flipH="1">
            <a:off x="5334000" y="1981200"/>
            <a:ext cx="304800" cy="0"/>
          </a:xfrm>
          <a:prstGeom prst="straightConnector1">
            <a:avLst/>
          </a:prstGeom>
          <a:ln w="19050">
            <a:solidFill>
              <a:srgbClr val="000099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>
            <a:spLocks noChangeAspect="1"/>
          </p:cNvSpPr>
          <p:nvPr/>
        </p:nvSpPr>
        <p:spPr>
          <a:xfrm>
            <a:off x="5029200" y="1819656"/>
            <a:ext cx="288669" cy="288669"/>
          </a:xfrm>
          <a:prstGeom prst="ellipse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4370832" y="1819656"/>
            <a:ext cx="288669" cy="288669"/>
          </a:xfrm>
          <a:prstGeom prst="ellipse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75851" y="1825823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Tahoma"/>
                <a:cs typeface="Tahoma"/>
              </a:rPr>
              <a:t>Reduced density matrix</a:t>
            </a:r>
            <a:endParaRPr kumimoji="1" lang="ja-JP" altLang="en-US" sz="1400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0896" y="1752600"/>
            <a:ext cx="2597186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Entanglement entropy :</a:t>
            </a:r>
            <a:endParaRPr kumimoji="1" lang="ja-JP" altLang="en-US" dirty="0">
              <a:latin typeface="Tahoma"/>
              <a:cs typeface="Tahoma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7696200" y="5410200"/>
            <a:ext cx="457200" cy="38100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278666" y="511706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  <a:latin typeface="Tahoma"/>
                <a:cs typeface="Tahoma"/>
              </a:rPr>
              <a:t>Scalar mass parameter</a:t>
            </a:r>
            <a:endParaRPr kumimoji="1" lang="ja-JP" altLang="en-US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1219200" y="6217920"/>
            <a:ext cx="2380724" cy="369332"/>
            <a:chOff x="1219200" y="6217920"/>
            <a:chExt cx="2380724" cy="369332"/>
          </a:xfrm>
        </p:grpSpPr>
        <p:sp>
          <p:nvSpPr>
            <p:cNvPr id="29" name="ストライプ矢印 28"/>
            <p:cNvSpPr/>
            <p:nvPr/>
          </p:nvSpPr>
          <p:spPr>
            <a:xfrm rot="10800000">
              <a:off x="1219200" y="6248400"/>
              <a:ext cx="978408" cy="332232"/>
            </a:xfrm>
            <a:prstGeom prst="striped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209800" y="6217920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B050"/>
                  </a:solidFill>
                  <a:latin typeface="Tahoma"/>
                  <a:cs typeface="Tahoma"/>
                </a:rPr>
                <a:t>Large mass</a:t>
              </a:r>
              <a:endParaRPr kumimoji="1" lang="ja-JP" altLang="en-US" dirty="0">
                <a:solidFill>
                  <a:srgbClr val="00B050"/>
                </a:solidFill>
                <a:latin typeface="Tahoma"/>
                <a:cs typeface="Tahoma"/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5785500" y="6217920"/>
            <a:ext cx="2291700" cy="369332"/>
            <a:chOff x="5785500" y="6217920"/>
            <a:chExt cx="2291700" cy="369332"/>
          </a:xfrm>
        </p:grpSpPr>
        <p:sp>
          <p:nvSpPr>
            <p:cNvPr id="30" name="ストライプ矢印 29"/>
            <p:cNvSpPr/>
            <p:nvPr/>
          </p:nvSpPr>
          <p:spPr>
            <a:xfrm>
              <a:off x="7098792" y="6245352"/>
              <a:ext cx="978408" cy="332232"/>
            </a:xfrm>
            <a:prstGeom prst="striped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785500" y="621792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B050"/>
                  </a:solidFill>
                  <a:latin typeface="Tahoma"/>
                  <a:cs typeface="Tahoma"/>
                </a:rPr>
                <a:t>Small mass</a:t>
              </a:r>
              <a:endParaRPr kumimoji="1" lang="ja-JP" altLang="en-US" dirty="0">
                <a:solidFill>
                  <a:srgbClr val="00B050"/>
                </a:solidFill>
                <a:latin typeface="Tahoma"/>
                <a:cs typeface="Tahoma"/>
              </a:endParaRPr>
            </a:p>
          </p:txBody>
        </p:sp>
      </p:grpSp>
      <p:cxnSp>
        <p:nvCxnSpPr>
          <p:cNvPr id="34" name="直線矢印コネクタ 33"/>
          <p:cNvCxnSpPr/>
          <p:nvPr/>
        </p:nvCxnSpPr>
        <p:spPr>
          <a:xfrm>
            <a:off x="4800600" y="1905000"/>
            <a:ext cx="0" cy="3962400"/>
          </a:xfrm>
          <a:prstGeom prst="straightConnector1">
            <a:avLst/>
          </a:prstGeom>
          <a:ln w="19050">
            <a:solidFill>
              <a:srgbClr val="000099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7924800" y="1905000"/>
            <a:ext cx="0" cy="3962400"/>
          </a:xfrm>
          <a:prstGeom prst="straightConnector1">
            <a:avLst/>
          </a:prstGeom>
          <a:ln w="19050">
            <a:solidFill>
              <a:srgbClr val="000099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 rot="16200000">
            <a:off x="3645899" y="364589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99"/>
                </a:solidFill>
                <a:latin typeface="Tahoma"/>
                <a:cs typeface="Tahoma"/>
              </a:rPr>
              <a:t>conformally</a:t>
            </a:r>
            <a:r>
              <a:rPr kumimoji="1" lang="en-US" altLang="ja-JP" dirty="0" smtClean="0">
                <a:solidFill>
                  <a:srgbClr val="000099"/>
                </a:solidFill>
                <a:latin typeface="Tahoma"/>
                <a:cs typeface="Tahoma"/>
              </a:rPr>
              <a:t> flat</a:t>
            </a:r>
            <a:endParaRPr kumimoji="1" lang="ja-JP" altLang="en-US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 rot="16200000">
            <a:off x="7197357" y="388620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99"/>
                </a:solidFill>
                <a:latin typeface="Tahoma"/>
                <a:cs typeface="Tahoma"/>
              </a:rPr>
              <a:t>massless</a:t>
            </a:r>
            <a:endParaRPr kumimoji="1" lang="ja-JP" altLang="en-US" dirty="0">
              <a:solidFill>
                <a:srgbClr val="000099"/>
              </a:solidFill>
              <a:latin typeface="Tahoma"/>
              <a:cs typeface="Tahoma"/>
            </a:endParaRPr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8153400" y="5658330"/>
            <a:ext cx="397616" cy="397616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3852" y="3048000"/>
            <a:ext cx="82953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66"/>
                </a:solidFill>
                <a:latin typeface="Tahoma"/>
                <a:cs typeface="Tahoma"/>
              </a:rPr>
              <a:t>Vacuum fluctuations observed in our universe </a:t>
            </a:r>
            <a:r>
              <a:rPr kumimoji="1" lang="en-US" altLang="ja-JP" sz="2800" dirty="0" smtClean="0">
                <a:solidFill>
                  <a:srgbClr val="FF0066"/>
                </a:solidFill>
                <a:latin typeface="Tahoma"/>
                <a:cs typeface="Tahoma"/>
              </a:rPr>
              <a:t>may </a:t>
            </a:r>
          </a:p>
          <a:p>
            <a:r>
              <a:rPr kumimoji="1" lang="en-US" altLang="ja-JP" sz="2800" dirty="0" smtClean="0">
                <a:solidFill>
                  <a:srgbClr val="FF0066"/>
                </a:solidFill>
                <a:latin typeface="Tahoma"/>
                <a:cs typeface="Tahoma"/>
              </a:rPr>
              <a:t>be entangled with those in the universe out there. </a:t>
            </a:r>
          </a:p>
        </p:txBody>
      </p:sp>
    </p:spTree>
    <p:extLst>
      <p:ext uri="{BB962C8B-B14F-4D97-AF65-F5344CB8AC3E}">
        <p14:creationId xmlns:p14="http://schemas.microsoft.com/office/powerpoint/2010/main" val="216024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1" grpId="0" animBg="1"/>
      <p:bldP spid="28" grpId="0"/>
      <p:bldP spid="28" grpId="1"/>
      <p:bldP spid="36" grpId="0"/>
      <p:bldP spid="36" grpId="1"/>
      <p:bldP spid="37" grpId="0"/>
      <p:bldP spid="37" grpId="1"/>
      <p:bldP spid="38" grpId="0" animBg="1"/>
      <p:bldP spid="38" grpId="1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/>
                <a:cs typeface="Tahoma"/>
              </a:rPr>
              <a:t>Open </a:t>
            </a:r>
            <a:r>
              <a:rPr lang="en-US" altLang="ja-JP" dirty="0" smtClean="0">
                <a:latin typeface="Tahoma"/>
                <a:cs typeface="Tahoma"/>
              </a:rPr>
              <a:t>chart for bubble nucleation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5" name="テキスト ボックス 10"/>
          <p:cNvSpPr txBox="1">
            <a:spLocks noChangeArrowheads="1"/>
          </p:cNvSpPr>
          <p:nvPr/>
        </p:nvSpPr>
        <p:spPr bwMode="auto">
          <a:xfrm>
            <a:off x="304800" y="3200400"/>
            <a:ext cx="2794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ahoma" pitchFamily="34" charset="0"/>
              </a:rPr>
              <a:t>Action </a:t>
            </a:r>
            <a:r>
              <a:rPr lang="en-US" altLang="ja-JP" dirty="0">
                <a:latin typeface="Tahoma" pitchFamily="34" charset="0"/>
              </a:rPr>
              <a:t>(</a:t>
            </a:r>
            <a:r>
              <a:rPr lang="en-US" altLang="ja-JP" dirty="0" smtClean="0">
                <a:latin typeface="Tahoma" pitchFamily="34" charset="0"/>
              </a:rPr>
              <a:t>a test scalar field)</a:t>
            </a:r>
            <a:endParaRPr lang="ja-JP" altLang="en-US" dirty="0">
              <a:latin typeface="Tahoma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4800" y="434340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Metric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33400" y="4791075"/>
          <a:ext cx="45704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Equation" r:id="rId4" imgW="2869419" imgH="304800" progId="Equation.DSMT4">
                  <p:embed/>
                </p:oleObj>
              </mc:Choice>
              <mc:Fallback>
                <p:oleObj name="Equation" r:id="rId4" imgW="2869419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91075"/>
                        <a:ext cx="457041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直線矢印コネクタ 39"/>
          <p:cNvCxnSpPr/>
          <p:nvPr/>
        </p:nvCxnSpPr>
        <p:spPr>
          <a:xfrm>
            <a:off x="494807" y="3046422"/>
            <a:ext cx="329184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 flipV="1">
            <a:off x="494807" y="1217613"/>
            <a:ext cx="8384" cy="18288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フリーフォーム 41"/>
          <p:cNvSpPr>
            <a:spLocks noChangeAspect="1"/>
          </p:cNvSpPr>
          <p:nvPr/>
        </p:nvSpPr>
        <p:spPr>
          <a:xfrm>
            <a:off x="494808" y="1287138"/>
            <a:ext cx="3202124" cy="1759275"/>
          </a:xfrm>
          <a:custGeom>
            <a:avLst/>
            <a:gdLst>
              <a:gd name="connsiteX0" fmla="*/ 0 w 4009696"/>
              <a:gd name="connsiteY0" fmla="*/ 1768366 h 2861442"/>
              <a:gd name="connsiteX1" fmla="*/ 1103586 w 4009696"/>
              <a:gd name="connsiteY1" fmla="*/ 1721070 h 2861442"/>
              <a:gd name="connsiteX2" fmla="*/ 1954924 w 4009696"/>
              <a:gd name="connsiteY2" fmla="*/ 2628 h 2861442"/>
              <a:gd name="connsiteX3" fmla="*/ 2538248 w 4009696"/>
              <a:gd name="connsiteY3" fmla="*/ 1705304 h 2861442"/>
              <a:gd name="connsiteX4" fmla="*/ 2900855 w 4009696"/>
              <a:gd name="connsiteY4" fmla="*/ 1106215 h 2861442"/>
              <a:gd name="connsiteX5" fmla="*/ 3137337 w 4009696"/>
              <a:gd name="connsiteY5" fmla="*/ 1736835 h 2861442"/>
              <a:gd name="connsiteX6" fmla="*/ 3326524 w 4009696"/>
              <a:gd name="connsiteY6" fmla="*/ 1468822 h 2861442"/>
              <a:gd name="connsiteX7" fmla="*/ 3547241 w 4009696"/>
              <a:gd name="connsiteY7" fmla="*/ 2194035 h 2861442"/>
              <a:gd name="connsiteX8" fmla="*/ 3767958 w 4009696"/>
              <a:gd name="connsiteY8" fmla="*/ 1642242 h 2861442"/>
              <a:gd name="connsiteX9" fmla="*/ 3972910 w 4009696"/>
              <a:gd name="connsiteY9" fmla="*/ 2682766 h 2861442"/>
              <a:gd name="connsiteX10" fmla="*/ 3988675 w 4009696"/>
              <a:gd name="connsiteY10" fmla="*/ 2714297 h 2861442"/>
              <a:gd name="connsiteX0" fmla="*/ 0 w 4009696"/>
              <a:gd name="connsiteY0" fmla="*/ 1768366 h 2861442"/>
              <a:gd name="connsiteX1" fmla="*/ 1103586 w 4009696"/>
              <a:gd name="connsiteY1" fmla="*/ 1721070 h 2861442"/>
              <a:gd name="connsiteX2" fmla="*/ 1954924 w 4009696"/>
              <a:gd name="connsiteY2" fmla="*/ 2628 h 2861442"/>
              <a:gd name="connsiteX3" fmla="*/ 2538248 w 4009696"/>
              <a:gd name="connsiteY3" fmla="*/ 1705304 h 2861442"/>
              <a:gd name="connsiteX4" fmla="*/ 2900855 w 4009696"/>
              <a:gd name="connsiteY4" fmla="*/ 1106215 h 2861442"/>
              <a:gd name="connsiteX5" fmla="*/ 3137337 w 4009696"/>
              <a:gd name="connsiteY5" fmla="*/ 1736835 h 2861442"/>
              <a:gd name="connsiteX6" fmla="*/ 3326524 w 4009696"/>
              <a:gd name="connsiteY6" fmla="*/ 1468822 h 2861442"/>
              <a:gd name="connsiteX7" fmla="*/ 3547241 w 4009696"/>
              <a:gd name="connsiteY7" fmla="*/ 2194035 h 2861442"/>
              <a:gd name="connsiteX8" fmla="*/ 3767958 w 4009696"/>
              <a:gd name="connsiteY8" fmla="*/ 1642242 h 2861442"/>
              <a:gd name="connsiteX9" fmla="*/ 3972910 w 4009696"/>
              <a:gd name="connsiteY9" fmla="*/ 2682766 h 2861442"/>
              <a:gd name="connsiteX10" fmla="*/ 3988675 w 4009696"/>
              <a:gd name="connsiteY10" fmla="*/ 2714297 h 2861442"/>
              <a:gd name="connsiteX0" fmla="*/ 0 w 4009696"/>
              <a:gd name="connsiteY0" fmla="*/ 1768366 h 2861442"/>
              <a:gd name="connsiteX1" fmla="*/ 1103586 w 4009696"/>
              <a:gd name="connsiteY1" fmla="*/ 1721070 h 2861442"/>
              <a:gd name="connsiteX2" fmla="*/ 1954924 w 4009696"/>
              <a:gd name="connsiteY2" fmla="*/ 2628 h 2861442"/>
              <a:gd name="connsiteX3" fmla="*/ 2538248 w 4009696"/>
              <a:gd name="connsiteY3" fmla="*/ 1705304 h 2861442"/>
              <a:gd name="connsiteX4" fmla="*/ 2900855 w 4009696"/>
              <a:gd name="connsiteY4" fmla="*/ 1106215 h 2861442"/>
              <a:gd name="connsiteX5" fmla="*/ 3137337 w 4009696"/>
              <a:gd name="connsiteY5" fmla="*/ 1736835 h 2861442"/>
              <a:gd name="connsiteX6" fmla="*/ 3326524 w 4009696"/>
              <a:gd name="connsiteY6" fmla="*/ 1468822 h 2861442"/>
              <a:gd name="connsiteX7" fmla="*/ 3547241 w 4009696"/>
              <a:gd name="connsiteY7" fmla="*/ 2194035 h 2861442"/>
              <a:gd name="connsiteX8" fmla="*/ 3767958 w 4009696"/>
              <a:gd name="connsiteY8" fmla="*/ 1642242 h 2861442"/>
              <a:gd name="connsiteX9" fmla="*/ 3972910 w 4009696"/>
              <a:gd name="connsiteY9" fmla="*/ 2682766 h 2861442"/>
              <a:gd name="connsiteX10" fmla="*/ 3988675 w 4009696"/>
              <a:gd name="connsiteY10" fmla="*/ 2714297 h 2861442"/>
              <a:gd name="connsiteX0" fmla="*/ 0 w 4009696"/>
              <a:gd name="connsiteY0" fmla="*/ 1768366 h 2861442"/>
              <a:gd name="connsiteX1" fmla="*/ 1103586 w 4009696"/>
              <a:gd name="connsiteY1" fmla="*/ 1721070 h 2861442"/>
              <a:gd name="connsiteX2" fmla="*/ 1954924 w 4009696"/>
              <a:gd name="connsiteY2" fmla="*/ 2628 h 2861442"/>
              <a:gd name="connsiteX3" fmla="*/ 2538248 w 4009696"/>
              <a:gd name="connsiteY3" fmla="*/ 1705304 h 2861442"/>
              <a:gd name="connsiteX4" fmla="*/ 2900855 w 4009696"/>
              <a:gd name="connsiteY4" fmla="*/ 1106215 h 2861442"/>
              <a:gd name="connsiteX5" fmla="*/ 3137337 w 4009696"/>
              <a:gd name="connsiteY5" fmla="*/ 1736835 h 2861442"/>
              <a:gd name="connsiteX6" fmla="*/ 3326524 w 4009696"/>
              <a:gd name="connsiteY6" fmla="*/ 1468822 h 2861442"/>
              <a:gd name="connsiteX7" fmla="*/ 3547241 w 4009696"/>
              <a:gd name="connsiteY7" fmla="*/ 2194035 h 2861442"/>
              <a:gd name="connsiteX8" fmla="*/ 3767958 w 4009696"/>
              <a:gd name="connsiteY8" fmla="*/ 1642242 h 2861442"/>
              <a:gd name="connsiteX9" fmla="*/ 3972910 w 4009696"/>
              <a:gd name="connsiteY9" fmla="*/ 2682766 h 2861442"/>
              <a:gd name="connsiteX10" fmla="*/ 3988675 w 4009696"/>
              <a:gd name="connsiteY10" fmla="*/ 2714297 h 2861442"/>
              <a:gd name="connsiteX0" fmla="*/ 0 w 4009696"/>
              <a:gd name="connsiteY0" fmla="*/ 1768366 h 2861442"/>
              <a:gd name="connsiteX1" fmla="*/ 1103586 w 4009696"/>
              <a:gd name="connsiteY1" fmla="*/ 1721070 h 2861442"/>
              <a:gd name="connsiteX2" fmla="*/ 1954924 w 4009696"/>
              <a:gd name="connsiteY2" fmla="*/ 2628 h 2861442"/>
              <a:gd name="connsiteX3" fmla="*/ 2538248 w 4009696"/>
              <a:gd name="connsiteY3" fmla="*/ 1705304 h 2861442"/>
              <a:gd name="connsiteX4" fmla="*/ 3137337 w 4009696"/>
              <a:gd name="connsiteY4" fmla="*/ 1736835 h 2861442"/>
              <a:gd name="connsiteX5" fmla="*/ 3326524 w 4009696"/>
              <a:gd name="connsiteY5" fmla="*/ 1468822 h 2861442"/>
              <a:gd name="connsiteX6" fmla="*/ 3547241 w 4009696"/>
              <a:gd name="connsiteY6" fmla="*/ 2194035 h 2861442"/>
              <a:gd name="connsiteX7" fmla="*/ 3767958 w 4009696"/>
              <a:gd name="connsiteY7" fmla="*/ 1642242 h 2861442"/>
              <a:gd name="connsiteX8" fmla="*/ 3972910 w 4009696"/>
              <a:gd name="connsiteY8" fmla="*/ 2682766 h 2861442"/>
              <a:gd name="connsiteX9" fmla="*/ 3988675 w 4009696"/>
              <a:gd name="connsiteY9" fmla="*/ 2714297 h 2861442"/>
              <a:gd name="connsiteX0" fmla="*/ 0 w 4009696"/>
              <a:gd name="connsiteY0" fmla="*/ 1768366 h 2861442"/>
              <a:gd name="connsiteX1" fmla="*/ 1103586 w 4009696"/>
              <a:gd name="connsiteY1" fmla="*/ 1721070 h 2861442"/>
              <a:gd name="connsiteX2" fmla="*/ 1954924 w 4009696"/>
              <a:gd name="connsiteY2" fmla="*/ 2628 h 2861442"/>
              <a:gd name="connsiteX3" fmla="*/ 2538248 w 4009696"/>
              <a:gd name="connsiteY3" fmla="*/ 1705304 h 2861442"/>
              <a:gd name="connsiteX4" fmla="*/ 3137337 w 4009696"/>
              <a:gd name="connsiteY4" fmla="*/ 1736835 h 2861442"/>
              <a:gd name="connsiteX5" fmla="*/ 3547241 w 4009696"/>
              <a:gd name="connsiteY5" fmla="*/ 2194035 h 2861442"/>
              <a:gd name="connsiteX6" fmla="*/ 3767958 w 4009696"/>
              <a:gd name="connsiteY6" fmla="*/ 1642242 h 2861442"/>
              <a:gd name="connsiteX7" fmla="*/ 3972910 w 4009696"/>
              <a:gd name="connsiteY7" fmla="*/ 2682766 h 2861442"/>
              <a:gd name="connsiteX8" fmla="*/ 3988675 w 4009696"/>
              <a:gd name="connsiteY8" fmla="*/ 2714297 h 2861442"/>
              <a:gd name="connsiteX0" fmla="*/ 0 w 4009696"/>
              <a:gd name="connsiteY0" fmla="*/ 1768366 h 2861442"/>
              <a:gd name="connsiteX1" fmla="*/ 1103586 w 4009696"/>
              <a:gd name="connsiteY1" fmla="*/ 1721070 h 2861442"/>
              <a:gd name="connsiteX2" fmla="*/ 1954924 w 4009696"/>
              <a:gd name="connsiteY2" fmla="*/ 2628 h 2861442"/>
              <a:gd name="connsiteX3" fmla="*/ 2538248 w 4009696"/>
              <a:gd name="connsiteY3" fmla="*/ 1705304 h 2861442"/>
              <a:gd name="connsiteX4" fmla="*/ 3547241 w 4009696"/>
              <a:gd name="connsiteY4" fmla="*/ 2194035 h 2861442"/>
              <a:gd name="connsiteX5" fmla="*/ 3767958 w 4009696"/>
              <a:gd name="connsiteY5" fmla="*/ 1642242 h 2861442"/>
              <a:gd name="connsiteX6" fmla="*/ 3972910 w 4009696"/>
              <a:gd name="connsiteY6" fmla="*/ 2682766 h 2861442"/>
              <a:gd name="connsiteX7" fmla="*/ 3988675 w 4009696"/>
              <a:gd name="connsiteY7" fmla="*/ 2714297 h 2861442"/>
              <a:gd name="connsiteX0" fmla="*/ 0 w 4009696"/>
              <a:gd name="connsiteY0" fmla="*/ 1768366 h 2861442"/>
              <a:gd name="connsiteX1" fmla="*/ 1103586 w 4009696"/>
              <a:gd name="connsiteY1" fmla="*/ 1721070 h 2861442"/>
              <a:gd name="connsiteX2" fmla="*/ 1954924 w 4009696"/>
              <a:gd name="connsiteY2" fmla="*/ 2628 h 2861442"/>
              <a:gd name="connsiteX3" fmla="*/ 2538248 w 4009696"/>
              <a:gd name="connsiteY3" fmla="*/ 1705304 h 2861442"/>
              <a:gd name="connsiteX4" fmla="*/ 3547241 w 4009696"/>
              <a:gd name="connsiteY4" fmla="*/ 2194035 h 2861442"/>
              <a:gd name="connsiteX5" fmla="*/ 3972910 w 4009696"/>
              <a:gd name="connsiteY5" fmla="*/ 2682766 h 2861442"/>
              <a:gd name="connsiteX6" fmla="*/ 3988675 w 4009696"/>
              <a:gd name="connsiteY6" fmla="*/ 2714297 h 2861442"/>
              <a:gd name="connsiteX0" fmla="*/ 0 w 4793004"/>
              <a:gd name="connsiteY0" fmla="*/ 1768366 h 2861442"/>
              <a:gd name="connsiteX1" fmla="*/ 1103586 w 4793004"/>
              <a:gd name="connsiteY1" fmla="*/ 1721070 h 2861442"/>
              <a:gd name="connsiteX2" fmla="*/ 1954924 w 4793004"/>
              <a:gd name="connsiteY2" fmla="*/ 2628 h 2861442"/>
              <a:gd name="connsiteX3" fmla="*/ 2538248 w 4793004"/>
              <a:gd name="connsiteY3" fmla="*/ 1705304 h 2861442"/>
              <a:gd name="connsiteX4" fmla="*/ 3547241 w 4793004"/>
              <a:gd name="connsiteY4" fmla="*/ 2194035 h 2861442"/>
              <a:gd name="connsiteX5" fmla="*/ 3972910 w 4793004"/>
              <a:gd name="connsiteY5" fmla="*/ 2682766 h 2861442"/>
              <a:gd name="connsiteX6" fmla="*/ 4793004 w 4793004"/>
              <a:gd name="connsiteY6" fmla="*/ 2189220 h 2861442"/>
              <a:gd name="connsiteX0" fmla="*/ 0 w 4793004"/>
              <a:gd name="connsiteY0" fmla="*/ 1768366 h 2274688"/>
              <a:gd name="connsiteX1" fmla="*/ 1103586 w 4793004"/>
              <a:gd name="connsiteY1" fmla="*/ 1721070 h 2274688"/>
              <a:gd name="connsiteX2" fmla="*/ 1954924 w 4793004"/>
              <a:gd name="connsiteY2" fmla="*/ 2628 h 2274688"/>
              <a:gd name="connsiteX3" fmla="*/ 2538248 w 4793004"/>
              <a:gd name="connsiteY3" fmla="*/ 1705304 h 2274688"/>
              <a:gd name="connsiteX4" fmla="*/ 3547241 w 4793004"/>
              <a:gd name="connsiteY4" fmla="*/ 2194035 h 2274688"/>
              <a:gd name="connsiteX5" fmla="*/ 4793004 w 4793004"/>
              <a:gd name="connsiteY5" fmla="*/ 2189220 h 2274688"/>
              <a:gd name="connsiteX0" fmla="*/ 0 w 4865012"/>
              <a:gd name="connsiteY0" fmla="*/ 1768366 h 2334239"/>
              <a:gd name="connsiteX1" fmla="*/ 1103586 w 4865012"/>
              <a:gd name="connsiteY1" fmla="*/ 1721070 h 2334239"/>
              <a:gd name="connsiteX2" fmla="*/ 1954924 w 4865012"/>
              <a:gd name="connsiteY2" fmla="*/ 2628 h 2334239"/>
              <a:gd name="connsiteX3" fmla="*/ 2538248 w 4865012"/>
              <a:gd name="connsiteY3" fmla="*/ 1705304 h 2334239"/>
              <a:gd name="connsiteX4" fmla="*/ 3547241 w 4865012"/>
              <a:gd name="connsiteY4" fmla="*/ 2194035 h 2334239"/>
              <a:gd name="connsiteX5" fmla="*/ 4865012 w 4865012"/>
              <a:gd name="connsiteY5" fmla="*/ 2333236 h 2334239"/>
              <a:gd name="connsiteX0" fmla="*/ 0 w 4824536"/>
              <a:gd name="connsiteY0" fmla="*/ 28980 h 2334239"/>
              <a:gd name="connsiteX1" fmla="*/ 1063110 w 4824536"/>
              <a:gd name="connsiteY1" fmla="*/ 1721070 h 2334239"/>
              <a:gd name="connsiteX2" fmla="*/ 1914448 w 4824536"/>
              <a:gd name="connsiteY2" fmla="*/ 2628 h 2334239"/>
              <a:gd name="connsiteX3" fmla="*/ 2497772 w 4824536"/>
              <a:gd name="connsiteY3" fmla="*/ 1705304 h 2334239"/>
              <a:gd name="connsiteX4" fmla="*/ 3506765 w 4824536"/>
              <a:gd name="connsiteY4" fmla="*/ 2194035 h 2334239"/>
              <a:gd name="connsiteX5" fmla="*/ 4824536 w 4824536"/>
              <a:gd name="connsiteY5" fmla="*/ 2333236 h 2334239"/>
              <a:gd name="connsiteX0" fmla="*/ 0 w 4824536"/>
              <a:gd name="connsiteY0" fmla="*/ 137721 h 2442980"/>
              <a:gd name="connsiteX1" fmla="*/ 936104 w 4824536"/>
              <a:gd name="connsiteY1" fmla="*/ 1145833 h 2442980"/>
              <a:gd name="connsiteX2" fmla="*/ 1914448 w 4824536"/>
              <a:gd name="connsiteY2" fmla="*/ 111369 h 2442980"/>
              <a:gd name="connsiteX3" fmla="*/ 2497772 w 4824536"/>
              <a:gd name="connsiteY3" fmla="*/ 1814045 h 2442980"/>
              <a:gd name="connsiteX4" fmla="*/ 3506765 w 4824536"/>
              <a:gd name="connsiteY4" fmla="*/ 2302776 h 2442980"/>
              <a:gd name="connsiteX5" fmla="*/ 4824536 w 4824536"/>
              <a:gd name="connsiteY5" fmla="*/ 2441977 h 2442980"/>
              <a:gd name="connsiteX0" fmla="*/ 0 w 4824536"/>
              <a:gd name="connsiteY0" fmla="*/ 111369 h 2416628"/>
              <a:gd name="connsiteX1" fmla="*/ 936104 w 4824536"/>
              <a:gd name="connsiteY1" fmla="*/ 1119481 h 2416628"/>
              <a:gd name="connsiteX2" fmla="*/ 1584176 w 4824536"/>
              <a:gd name="connsiteY2" fmla="*/ 111369 h 2416628"/>
              <a:gd name="connsiteX3" fmla="*/ 2497772 w 4824536"/>
              <a:gd name="connsiteY3" fmla="*/ 1787693 h 2416628"/>
              <a:gd name="connsiteX4" fmla="*/ 3506765 w 4824536"/>
              <a:gd name="connsiteY4" fmla="*/ 2276424 h 2416628"/>
              <a:gd name="connsiteX5" fmla="*/ 4824536 w 4824536"/>
              <a:gd name="connsiteY5" fmla="*/ 2415625 h 2416628"/>
              <a:gd name="connsiteX0" fmla="*/ 0 w 4824536"/>
              <a:gd name="connsiteY0" fmla="*/ 108012 h 2413271"/>
              <a:gd name="connsiteX1" fmla="*/ 936104 w 4824536"/>
              <a:gd name="connsiteY1" fmla="*/ 1116124 h 2413271"/>
              <a:gd name="connsiteX2" fmla="*/ 1584176 w 4824536"/>
              <a:gd name="connsiteY2" fmla="*/ 108012 h 2413271"/>
              <a:gd name="connsiteX3" fmla="*/ 2232248 w 4824536"/>
              <a:gd name="connsiteY3" fmla="*/ 1764196 h 2413271"/>
              <a:gd name="connsiteX4" fmla="*/ 3506765 w 4824536"/>
              <a:gd name="connsiteY4" fmla="*/ 2273067 h 2413271"/>
              <a:gd name="connsiteX5" fmla="*/ 4824536 w 4824536"/>
              <a:gd name="connsiteY5" fmla="*/ 2412268 h 2413271"/>
              <a:gd name="connsiteX0" fmla="*/ 0 w 4824536"/>
              <a:gd name="connsiteY0" fmla="*/ 108012 h 2413271"/>
              <a:gd name="connsiteX1" fmla="*/ 936104 w 4824536"/>
              <a:gd name="connsiteY1" fmla="*/ 1116124 h 2413271"/>
              <a:gd name="connsiteX2" fmla="*/ 1584176 w 4824536"/>
              <a:gd name="connsiteY2" fmla="*/ 108012 h 2413271"/>
              <a:gd name="connsiteX3" fmla="*/ 2232248 w 4824536"/>
              <a:gd name="connsiteY3" fmla="*/ 1764196 h 2413271"/>
              <a:gd name="connsiteX4" fmla="*/ 3400902 w 4824536"/>
              <a:gd name="connsiteY4" fmla="*/ 2269255 h 2413271"/>
              <a:gd name="connsiteX5" fmla="*/ 4824536 w 4824536"/>
              <a:gd name="connsiteY5" fmla="*/ 2412268 h 2413271"/>
              <a:gd name="connsiteX0" fmla="*/ 0 w 4824536"/>
              <a:gd name="connsiteY0" fmla="*/ 108012 h 2413271"/>
              <a:gd name="connsiteX1" fmla="*/ 936104 w 4824536"/>
              <a:gd name="connsiteY1" fmla="*/ 1116124 h 2413271"/>
              <a:gd name="connsiteX2" fmla="*/ 1584176 w 4824536"/>
              <a:gd name="connsiteY2" fmla="*/ 108012 h 2413271"/>
              <a:gd name="connsiteX3" fmla="*/ 2232248 w 4824536"/>
              <a:gd name="connsiteY3" fmla="*/ 1764196 h 2413271"/>
              <a:gd name="connsiteX4" fmla="*/ 3400902 w 4824536"/>
              <a:gd name="connsiteY4" fmla="*/ 2269255 h 2413271"/>
              <a:gd name="connsiteX5" fmla="*/ 4824536 w 4824536"/>
              <a:gd name="connsiteY5" fmla="*/ 2412268 h 2413271"/>
              <a:gd name="connsiteX0" fmla="*/ 0 w 4824536"/>
              <a:gd name="connsiteY0" fmla="*/ 108012 h 2413271"/>
              <a:gd name="connsiteX1" fmla="*/ 936104 w 4824536"/>
              <a:gd name="connsiteY1" fmla="*/ 1116124 h 2413271"/>
              <a:gd name="connsiteX2" fmla="*/ 1584176 w 4824536"/>
              <a:gd name="connsiteY2" fmla="*/ 108012 h 2413271"/>
              <a:gd name="connsiteX3" fmla="*/ 2232248 w 4824536"/>
              <a:gd name="connsiteY3" fmla="*/ 1764196 h 2413271"/>
              <a:gd name="connsiteX4" fmla="*/ 3400902 w 4824536"/>
              <a:gd name="connsiteY4" fmla="*/ 2269255 h 2413271"/>
              <a:gd name="connsiteX5" fmla="*/ 4824536 w 4824536"/>
              <a:gd name="connsiteY5" fmla="*/ 2412268 h 2413271"/>
              <a:gd name="connsiteX0" fmla="*/ 0 w 4824536"/>
              <a:gd name="connsiteY0" fmla="*/ 108012 h 2413271"/>
              <a:gd name="connsiteX1" fmla="*/ 936104 w 4824536"/>
              <a:gd name="connsiteY1" fmla="*/ 1116124 h 2413271"/>
              <a:gd name="connsiteX2" fmla="*/ 1584176 w 4824536"/>
              <a:gd name="connsiteY2" fmla="*/ 108012 h 2413271"/>
              <a:gd name="connsiteX3" fmla="*/ 2232248 w 4824536"/>
              <a:gd name="connsiteY3" fmla="*/ 1764196 h 2413271"/>
              <a:gd name="connsiteX4" fmla="*/ 3400902 w 4824536"/>
              <a:gd name="connsiteY4" fmla="*/ 2269255 h 2413271"/>
              <a:gd name="connsiteX5" fmla="*/ 4824536 w 4824536"/>
              <a:gd name="connsiteY5" fmla="*/ 2412268 h 241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4536" h="2413271">
                <a:moveTo>
                  <a:pt x="0" y="108012"/>
                </a:moveTo>
                <a:cubicBezTo>
                  <a:pt x="451504" y="137174"/>
                  <a:pt x="502051" y="1282422"/>
                  <a:pt x="936104" y="1116124"/>
                </a:cubicBezTo>
                <a:cubicBezTo>
                  <a:pt x="1293897" y="938830"/>
                  <a:pt x="1368152" y="0"/>
                  <a:pt x="1584176" y="108012"/>
                </a:cubicBezTo>
                <a:cubicBezTo>
                  <a:pt x="1800200" y="216024"/>
                  <a:pt x="1929460" y="1403989"/>
                  <a:pt x="2232248" y="1764196"/>
                </a:cubicBezTo>
                <a:cubicBezTo>
                  <a:pt x="2535036" y="2124403"/>
                  <a:pt x="2933255" y="2146981"/>
                  <a:pt x="3400902" y="2269255"/>
                </a:cubicBezTo>
                <a:cubicBezTo>
                  <a:pt x="3941519" y="2351310"/>
                  <a:pt x="4565002" y="2413271"/>
                  <a:pt x="4824536" y="2412268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Picture 2" descr="C:\Users\Sugumi Kanno\shade test\sphere-gre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1860" y="1871783"/>
            <a:ext cx="385313" cy="258123"/>
          </a:xfrm>
          <a:prstGeom prst="rect">
            <a:avLst/>
          </a:prstGeom>
          <a:noFill/>
        </p:spPr>
      </p:pic>
      <p:pic>
        <p:nvPicPr>
          <p:cNvPr id="75" name="Picture 2" descr="C:\Users\Sugumi Kanno\shade test\sphere-gre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4672" y="2208213"/>
            <a:ext cx="385313" cy="258123"/>
          </a:xfrm>
          <a:prstGeom prst="rect">
            <a:avLst/>
          </a:prstGeom>
          <a:noFill/>
        </p:spPr>
      </p:pic>
      <p:cxnSp>
        <p:nvCxnSpPr>
          <p:cNvPr id="76" name="直線矢印コネクタ 75"/>
          <p:cNvCxnSpPr>
            <a:cxnSpLocks noChangeAspect="1"/>
          </p:cNvCxnSpPr>
          <p:nvPr/>
        </p:nvCxnSpPr>
        <p:spPr>
          <a:xfrm>
            <a:off x="1154112" y="2132013"/>
            <a:ext cx="658368" cy="192659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オブジェクト 76"/>
          <p:cNvGraphicFramePr>
            <a:graphicFrameLocks noChangeAspect="1"/>
          </p:cNvGraphicFramePr>
          <p:nvPr/>
        </p:nvGraphicFramePr>
        <p:xfrm>
          <a:off x="1858962" y="1885950"/>
          <a:ext cx="43815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7" imgW="316904" imgH="177708" progId="Equation.DSMT4">
                  <p:embed/>
                </p:oleObj>
              </mc:Choice>
              <mc:Fallback>
                <p:oleObj name="Equation" r:id="rId7" imgW="316904" imgH="17770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2" y="1885950"/>
                        <a:ext cx="43815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テキスト ボックス 77"/>
          <p:cNvSpPr txBox="1"/>
          <p:nvPr/>
        </p:nvSpPr>
        <p:spPr>
          <a:xfrm rot="1006969">
            <a:off x="974133" y="2196298"/>
            <a:ext cx="843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B050"/>
                </a:solidFill>
                <a:latin typeface="Tahoma"/>
                <a:cs typeface="Tahoma"/>
              </a:rPr>
              <a:t>Tunneling</a:t>
            </a:r>
            <a:endParaRPr kumimoji="1" lang="ja-JP" altLang="en-US" sz="12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3211512" y="2464614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 smtClean="0">
                <a:solidFill>
                  <a:srgbClr val="00B050"/>
                </a:solidFill>
                <a:latin typeface="Tahoma"/>
                <a:cs typeface="Tahoma"/>
              </a:rPr>
              <a:t>Minkowski</a:t>
            </a:r>
            <a:endParaRPr kumimoji="1" lang="ja-JP" altLang="en-US" sz="11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11716" y="2159814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00B050"/>
                </a:solidFill>
                <a:latin typeface="Tahoma"/>
                <a:cs typeface="Tahoma"/>
              </a:rPr>
              <a:t>False vacuum</a:t>
            </a:r>
            <a:endParaRPr kumimoji="1" lang="ja-JP" altLang="en-US" sz="11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graphicFrame>
        <p:nvGraphicFramePr>
          <p:cNvPr id="81" name="オブジェクト 80"/>
          <p:cNvGraphicFramePr>
            <a:graphicFrameLocks noChangeAspect="1"/>
          </p:cNvGraphicFramePr>
          <p:nvPr/>
        </p:nvGraphicFramePr>
        <p:xfrm>
          <a:off x="381000" y="914400"/>
          <a:ext cx="5111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9" imgW="342625" imgH="203261" progId="Equation.DSMT4">
                  <p:embed/>
                </p:oleObj>
              </mc:Choice>
              <mc:Fallback>
                <p:oleObj name="Equation" r:id="rId9" imgW="342625" imgH="20326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511175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オブジェクト 81"/>
          <p:cNvGraphicFramePr>
            <a:graphicFrameLocks noChangeAspect="1"/>
          </p:cNvGraphicFramePr>
          <p:nvPr/>
        </p:nvGraphicFramePr>
        <p:xfrm>
          <a:off x="3821112" y="2874963"/>
          <a:ext cx="1920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11" imgW="126618" imgH="203139" progId="Equation.DSMT4">
                  <p:embed/>
                </p:oleObj>
              </mc:Choice>
              <mc:Fallback>
                <p:oleObj name="Equation" r:id="rId11" imgW="126618" imgH="2031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2" y="2874963"/>
                        <a:ext cx="192088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" name="グループ化 82"/>
          <p:cNvGrpSpPr>
            <a:grpSpLocks noChangeAspect="1"/>
          </p:cNvGrpSpPr>
          <p:nvPr/>
        </p:nvGrpSpPr>
        <p:grpSpPr>
          <a:xfrm>
            <a:off x="5867401" y="1969682"/>
            <a:ext cx="2362223" cy="2370126"/>
            <a:chOff x="4572000" y="2516705"/>
            <a:chExt cx="3645405" cy="3657601"/>
          </a:xfrm>
        </p:grpSpPr>
        <p:cxnSp>
          <p:nvCxnSpPr>
            <p:cNvPr id="84" name="直線コネクタ 83"/>
            <p:cNvCxnSpPr/>
            <p:nvPr/>
          </p:nvCxnSpPr>
          <p:spPr>
            <a:xfrm flipH="1">
              <a:off x="4572000" y="2528900"/>
              <a:ext cx="1822703" cy="18227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>
              <a:off x="4572000" y="4351603"/>
              <a:ext cx="1822703" cy="18227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flipV="1">
              <a:off x="6394703" y="4351603"/>
              <a:ext cx="1822702" cy="18227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flipH="1" flipV="1">
              <a:off x="6394703" y="2528900"/>
              <a:ext cx="1822702" cy="18227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4572000" y="2516705"/>
              <a:ext cx="0" cy="365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flipV="1">
              <a:off x="4572000" y="6174305"/>
              <a:ext cx="364540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flipV="1">
              <a:off x="8217405" y="2528900"/>
              <a:ext cx="0" cy="3645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4572000" y="2528900"/>
              <a:ext cx="18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6417205" y="2528900"/>
              <a:ext cx="18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正方形/長方形 92"/>
          <p:cNvSpPr>
            <a:spLocks noChangeAspect="1"/>
          </p:cNvSpPr>
          <p:nvPr/>
        </p:nvSpPr>
        <p:spPr>
          <a:xfrm>
            <a:off x="5867400" y="3160776"/>
            <a:ext cx="2368296" cy="1190098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False Vacuum</a:t>
            </a:r>
          </a:p>
          <a:p>
            <a:pPr algn="ctr"/>
            <a:r>
              <a:rPr kumimoji="1" lang="en-US" altLang="ja-JP" sz="1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(Euclid space)</a:t>
            </a:r>
            <a:endParaRPr kumimoji="1" lang="ja-JP" altLang="en-US" sz="14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4" name="直線コネクタ 93"/>
          <p:cNvCxnSpPr>
            <a:cxnSpLocks noChangeAspect="1"/>
          </p:cNvCxnSpPr>
          <p:nvPr/>
        </p:nvCxnSpPr>
        <p:spPr>
          <a:xfrm flipV="1">
            <a:off x="5879595" y="3160776"/>
            <a:ext cx="235000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Object 4"/>
          <p:cNvGraphicFramePr>
            <a:graphicFrameLocks noChangeAspect="1"/>
          </p:cNvGraphicFramePr>
          <p:nvPr/>
        </p:nvGraphicFramePr>
        <p:xfrm>
          <a:off x="5334000" y="3081401"/>
          <a:ext cx="41116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13" imgW="316904" imgH="177708" progId="Equation.DSMT4">
                  <p:embed/>
                </p:oleObj>
              </mc:Choice>
              <mc:Fallback>
                <p:oleObj name="Equation" r:id="rId13" imgW="316904" imgH="17770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081401"/>
                        <a:ext cx="411163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二等辺三角形 95"/>
          <p:cNvSpPr>
            <a:spLocks noChangeAspect="1"/>
          </p:cNvSpPr>
          <p:nvPr/>
        </p:nvSpPr>
        <p:spPr>
          <a:xfrm flipH="1" flipV="1">
            <a:off x="5879592" y="1984248"/>
            <a:ext cx="1155436" cy="1155435"/>
          </a:xfrm>
          <a:prstGeom prst="triangle">
            <a:avLst>
              <a:gd name="adj" fmla="val 100000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7" name="二等辺三角形 96"/>
          <p:cNvSpPr>
            <a:spLocks noChangeAspect="1"/>
          </p:cNvSpPr>
          <p:nvPr/>
        </p:nvSpPr>
        <p:spPr>
          <a:xfrm flipH="1">
            <a:off x="5867400" y="838200"/>
            <a:ext cx="1170249" cy="1140992"/>
          </a:xfrm>
          <a:prstGeom prst="triangle">
            <a:avLst>
              <a:gd name="adj" fmla="val 100000"/>
            </a:avLst>
          </a:prstGeom>
          <a:solidFill>
            <a:srgbClr val="FFCC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477000" y="3203966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Bubble wall</a:t>
            </a:r>
            <a:endParaRPr kumimoji="1" lang="ja-JP" altLang="en-US" sz="11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839028" y="1981200"/>
            <a:ext cx="1095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Open Universe</a:t>
            </a:r>
            <a:endParaRPr kumimoji="1" lang="ja-JP" altLang="en-US" sz="1100" dirty="0">
              <a:solidFill>
                <a:srgbClr val="FF008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フリーフォーム 99"/>
          <p:cNvSpPr>
            <a:spLocks noChangeAspect="1"/>
          </p:cNvSpPr>
          <p:nvPr/>
        </p:nvSpPr>
        <p:spPr>
          <a:xfrm flipH="1">
            <a:off x="6477000" y="1990117"/>
            <a:ext cx="585577" cy="2353434"/>
          </a:xfrm>
          <a:custGeom>
            <a:avLst/>
            <a:gdLst>
              <a:gd name="connsiteX0" fmla="*/ 0 w 903668"/>
              <a:gd name="connsiteY0" fmla="*/ 0 h 3631842"/>
              <a:gd name="connsiteX1" fmla="*/ 901521 w 903668"/>
              <a:gd name="connsiteY1" fmla="*/ 1790163 h 3631842"/>
              <a:gd name="connsiteX2" fmla="*/ 12879 w 903668"/>
              <a:gd name="connsiteY2" fmla="*/ 3631842 h 363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3668" h="3631842">
                <a:moveTo>
                  <a:pt x="0" y="0"/>
                </a:moveTo>
                <a:cubicBezTo>
                  <a:pt x="449687" y="592428"/>
                  <a:pt x="899375" y="1184856"/>
                  <a:pt x="901521" y="1790163"/>
                </a:cubicBezTo>
                <a:cubicBezTo>
                  <a:pt x="903668" y="2395470"/>
                  <a:pt x="458273" y="3013656"/>
                  <a:pt x="12879" y="3631842"/>
                </a:cubicBezTo>
              </a:path>
            </a:pathLst>
          </a:custGeom>
          <a:ln w="28575">
            <a:solidFill>
              <a:srgbClr val="FF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/>
          <p:cNvSpPr>
            <a:spLocks noChangeAspect="1"/>
          </p:cNvSpPr>
          <p:nvPr/>
        </p:nvSpPr>
        <p:spPr>
          <a:xfrm flipH="1">
            <a:off x="6477000" y="1981879"/>
            <a:ext cx="593605" cy="1170249"/>
          </a:xfrm>
          <a:custGeom>
            <a:avLst/>
            <a:gdLst>
              <a:gd name="connsiteX0" fmla="*/ 0 w 901521"/>
              <a:gd name="connsiteY0" fmla="*/ 0 h 1777284"/>
              <a:gd name="connsiteX1" fmla="*/ 347729 w 901521"/>
              <a:gd name="connsiteY1" fmla="*/ 463639 h 1777284"/>
              <a:gd name="connsiteX2" fmla="*/ 592428 w 901521"/>
              <a:gd name="connsiteY2" fmla="*/ 850006 h 1777284"/>
              <a:gd name="connsiteX3" fmla="*/ 785611 w 901521"/>
              <a:gd name="connsiteY3" fmla="*/ 1249251 h 1777284"/>
              <a:gd name="connsiteX4" fmla="*/ 875763 w 901521"/>
              <a:gd name="connsiteY4" fmla="*/ 1558344 h 1777284"/>
              <a:gd name="connsiteX5" fmla="*/ 901521 w 901521"/>
              <a:gd name="connsiteY5" fmla="*/ 1777284 h 177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521" h="1777284">
                <a:moveTo>
                  <a:pt x="0" y="0"/>
                </a:moveTo>
                <a:cubicBezTo>
                  <a:pt x="124495" y="160985"/>
                  <a:pt x="248991" y="321971"/>
                  <a:pt x="347729" y="463639"/>
                </a:cubicBezTo>
                <a:cubicBezTo>
                  <a:pt x="446467" y="605307"/>
                  <a:pt x="519448" y="719071"/>
                  <a:pt x="592428" y="850006"/>
                </a:cubicBezTo>
                <a:cubicBezTo>
                  <a:pt x="665408" y="980941"/>
                  <a:pt x="738389" y="1131195"/>
                  <a:pt x="785611" y="1249251"/>
                </a:cubicBezTo>
                <a:cubicBezTo>
                  <a:pt x="832833" y="1367307"/>
                  <a:pt x="856445" y="1470339"/>
                  <a:pt x="875763" y="1558344"/>
                </a:cubicBezTo>
                <a:cubicBezTo>
                  <a:pt x="895081" y="1646349"/>
                  <a:pt x="898301" y="1711816"/>
                  <a:pt x="901521" y="1777284"/>
                </a:cubicBezTo>
              </a:path>
            </a:pathLst>
          </a:custGeom>
          <a:ln w="38100">
            <a:solidFill>
              <a:srgbClr val="FF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2" name="オブジェクト 101"/>
          <p:cNvGraphicFramePr>
            <a:graphicFrameLocks noChangeAspect="1"/>
          </p:cNvGraphicFramePr>
          <p:nvPr/>
        </p:nvGraphicFramePr>
        <p:xfrm>
          <a:off x="2014537" y="5016500"/>
          <a:ext cx="119063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14" imgW="139616" imgH="165000" progId="Equation.DSMT4">
                  <p:embed/>
                </p:oleObj>
              </mc:Choice>
              <mc:Fallback>
                <p:oleObj name="Equation" r:id="rId14" imgW="139616" imgH="16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7" y="5016500"/>
                        <a:ext cx="119063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2938462" y="5016500"/>
          <a:ext cx="109538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Equation" r:id="rId16" imgW="139616" imgH="165000" progId="Equation.DSMT4">
                  <p:embed/>
                </p:oleObj>
              </mc:Choice>
              <mc:Fallback>
                <p:oleObj name="Equation" r:id="rId16" imgW="139616" imgH="16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2" y="5016500"/>
                        <a:ext cx="109538" cy="12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3352800" y="5029200"/>
          <a:ext cx="109537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Equation" r:id="rId18" imgW="139616" imgH="165000" progId="Equation.DSMT4">
                  <p:embed/>
                </p:oleObj>
              </mc:Choice>
              <mc:Fallback>
                <p:oleObj name="Equation" r:id="rId18" imgW="139616" imgH="16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29200"/>
                        <a:ext cx="109537" cy="12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8" name="Object 26"/>
          <p:cNvGraphicFramePr>
            <a:graphicFrameLocks noChangeAspect="1"/>
          </p:cNvGraphicFramePr>
          <p:nvPr/>
        </p:nvGraphicFramePr>
        <p:xfrm>
          <a:off x="4310062" y="5029200"/>
          <a:ext cx="109538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Equation" r:id="rId20" imgW="139616" imgH="165000" progId="Equation.DSMT4">
                  <p:embed/>
                </p:oleObj>
              </mc:Choice>
              <mc:Fallback>
                <p:oleObj name="Equation" r:id="rId20" imgW="139616" imgH="16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2" y="5029200"/>
                        <a:ext cx="109538" cy="12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9" name="Object 27"/>
          <p:cNvGraphicFramePr>
            <a:graphicFrameLocks noChangeAspect="1"/>
          </p:cNvGraphicFramePr>
          <p:nvPr/>
        </p:nvGraphicFramePr>
        <p:xfrm>
          <a:off x="2003425" y="5029200"/>
          <a:ext cx="130175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Equation" r:id="rId22" imgW="152216" imgH="164901" progId="Equation.DSMT4">
                  <p:embed/>
                </p:oleObj>
              </mc:Choice>
              <mc:Fallback>
                <p:oleObj name="Equation" r:id="rId22" imgW="152216" imgH="1649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5029200"/>
                        <a:ext cx="130175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0" name="Object 28"/>
          <p:cNvGraphicFramePr>
            <a:graphicFrameLocks noChangeAspect="1"/>
          </p:cNvGraphicFramePr>
          <p:nvPr/>
        </p:nvGraphicFramePr>
        <p:xfrm>
          <a:off x="2917825" y="5029200"/>
          <a:ext cx="130175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Equation" r:id="rId24" imgW="152216" imgH="164901" progId="Equation.DSMT4">
                  <p:embed/>
                </p:oleObj>
              </mc:Choice>
              <mc:Fallback>
                <p:oleObj name="Equation" r:id="rId24" imgW="152216" imgH="1649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5029200"/>
                        <a:ext cx="130175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3352800" y="5029200"/>
          <a:ext cx="130175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Equation" r:id="rId25" imgW="152216" imgH="164901" progId="Equation.DSMT4">
                  <p:embed/>
                </p:oleObj>
              </mc:Choice>
              <mc:Fallback>
                <p:oleObj name="Equation" r:id="rId25" imgW="152216" imgH="1649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29200"/>
                        <a:ext cx="130175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4289425" y="5029200"/>
          <a:ext cx="130175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Equation" r:id="rId26" imgW="152216" imgH="164901" progId="Equation.DSMT4">
                  <p:embed/>
                </p:oleObj>
              </mc:Choice>
              <mc:Fallback>
                <p:oleObj name="Equation" r:id="rId26" imgW="152216" imgH="1649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5029200"/>
                        <a:ext cx="130175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" name="Picture 2" descr="C:\Users\Sugumi Kanno\shade test\sphere-gre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209800"/>
            <a:ext cx="385313" cy="258123"/>
          </a:xfrm>
          <a:prstGeom prst="rect">
            <a:avLst/>
          </a:prstGeom>
          <a:noFill/>
        </p:spPr>
      </p:pic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5992813" y="2362200"/>
          <a:ext cx="25558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Equation" r:id="rId27" imgW="139616" imgH="165000" progId="Equation.DSMT4">
                  <p:embed/>
                </p:oleObj>
              </mc:Choice>
              <mc:Fallback>
                <p:oleObj name="Equation" r:id="rId27" imgW="139616" imgH="16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2362200"/>
                        <a:ext cx="255587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7799387" y="2362200"/>
          <a:ext cx="2794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Equation" r:id="rId29" imgW="152216" imgH="164901" progId="Equation.DSMT4">
                  <p:embed/>
                </p:oleObj>
              </mc:Choice>
              <mc:Fallback>
                <p:oleObj name="Equation" r:id="rId29" imgW="152216" imgH="1649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7" y="2362200"/>
                        <a:ext cx="27940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565544"/>
              </p:ext>
            </p:extLst>
          </p:nvPr>
        </p:nvGraphicFramePr>
        <p:xfrm>
          <a:off x="1000125" y="5895975"/>
          <a:ext cx="23939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数式" r:id="rId31" imgW="1572480" imgH="383760" progId="Equation.3">
                  <p:embed/>
                </p:oleObj>
              </mc:Choice>
              <mc:Fallback>
                <p:oleObj name="数式" r:id="rId31" imgW="157248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895975"/>
                        <a:ext cx="239395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テキスト ボックス 104"/>
          <p:cNvSpPr txBox="1"/>
          <p:nvPr/>
        </p:nvSpPr>
        <p:spPr>
          <a:xfrm>
            <a:off x="310315" y="5438001"/>
            <a:ext cx="250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Separation of variables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6" name="左大かっこ 105"/>
          <p:cNvSpPr/>
          <p:nvPr/>
        </p:nvSpPr>
        <p:spPr>
          <a:xfrm rot="16200000">
            <a:off x="2895346" y="6047856"/>
            <a:ext cx="88900" cy="850392"/>
          </a:xfrm>
          <a:prstGeom prst="leftBracket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2438400" y="6504801"/>
            <a:ext cx="359636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00B050"/>
                </a:solidFill>
                <a:latin typeface="Tahoma"/>
                <a:cs typeface="Tahoma"/>
              </a:rPr>
              <a:t>Harmonic functions on the 3-dim hyperbolic space</a:t>
            </a:r>
            <a:endParaRPr kumimoji="1" lang="ja-JP" altLang="en-US" sz="12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graphicFrame>
        <p:nvGraphicFramePr>
          <p:cNvPr id="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262796"/>
              </p:ext>
            </p:extLst>
          </p:nvPr>
        </p:nvGraphicFramePr>
        <p:xfrm>
          <a:off x="552450" y="3589337"/>
          <a:ext cx="38671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数式" r:id="rId33" imgW="2475880" imgH="482278" progId="Equation.3">
                  <p:embed/>
                </p:oleObj>
              </mc:Choice>
              <mc:Fallback>
                <p:oleObj name="数式" r:id="rId33" imgW="2475880" imgH="48227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3589337"/>
                        <a:ext cx="3867150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円/楕円 55"/>
          <p:cNvSpPr>
            <a:spLocks noChangeAspect="1"/>
          </p:cNvSpPr>
          <p:nvPr/>
        </p:nvSpPr>
        <p:spPr>
          <a:xfrm>
            <a:off x="1162531" y="4820131"/>
            <a:ext cx="361469" cy="361469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矢印コネクタ 56"/>
          <p:cNvCxnSpPr/>
          <p:nvPr/>
        </p:nvCxnSpPr>
        <p:spPr>
          <a:xfrm flipH="1">
            <a:off x="1371601" y="4648200"/>
            <a:ext cx="152399" cy="22860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1447800" y="4416623"/>
            <a:ext cx="3492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B050"/>
                </a:solidFill>
                <a:latin typeface="Tahoma"/>
                <a:cs typeface="Tahoma"/>
              </a:rPr>
              <a:t>The </a:t>
            </a:r>
            <a:r>
              <a:rPr lang="en-US" altLang="ja-JP" sz="1400" dirty="0" smtClean="0">
                <a:solidFill>
                  <a:srgbClr val="00B050"/>
                </a:solidFill>
                <a:latin typeface="Tahoma"/>
                <a:cs typeface="Tahoma"/>
              </a:rPr>
              <a:t>Hubble radius</a:t>
            </a:r>
            <a:r>
              <a:rPr lang="en-US" altLang="ja-JP" sz="1400" baseline="30000" dirty="0" smtClean="0">
                <a:solidFill>
                  <a:srgbClr val="00B050"/>
                </a:solidFill>
                <a:latin typeface="Tahoma"/>
                <a:cs typeface="Tahoma"/>
              </a:rPr>
              <a:t>2</a:t>
            </a:r>
            <a:r>
              <a:rPr lang="en-US" altLang="ja-JP" sz="1400" dirty="0" smtClean="0">
                <a:solidFill>
                  <a:srgbClr val="00B050"/>
                </a:solidFill>
                <a:latin typeface="Tahoma"/>
                <a:cs typeface="Tahoma"/>
              </a:rPr>
              <a:t> of the de Sitter space</a:t>
            </a:r>
            <a:endParaRPr kumimoji="1" lang="ja-JP" altLang="en-US" sz="14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971800" y="32004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ahoma"/>
                <a:cs typeface="Tahoma"/>
              </a:rPr>
              <a:t>No bubble wall</a:t>
            </a:r>
            <a:endParaRPr kumimoji="1" lang="ja-JP" altLang="en-US" dirty="0">
              <a:solidFill>
                <a:srgbClr val="FF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6727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7436E-6 C 0.00347 0.01203 0.00712 0.02429 0.01285 0.03308 C 0.01858 0.04188 0.02483 0.0465 0.03437 0.05229 C 0.04392 0.05807 0.05799 0.06386 0.07031 0.06825 C 0.08264 0.07265 0.08993 0.07543 0.10799 0.0789 C 0.12604 0.08237 0.1526 0.08584 0.17917 0.08954 " pathEditMode="relative" ptsTypes="aaaaaA">
                                      <p:cBhvr>
                                        <p:cTn id="6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1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4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8" grpId="0"/>
      <p:bldP spid="79" grpId="0"/>
      <p:bldP spid="79" grpId="1"/>
      <p:bldP spid="80" grpId="0"/>
      <p:bldP spid="93" grpId="0" animBg="1"/>
      <p:bldP spid="96" grpId="0" animBg="1"/>
      <p:bldP spid="97" grpId="0" animBg="1"/>
      <p:bldP spid="97" grpId="1" animBg="1"/>
      <p:bldP spid="98" grpId="0"/>
      <p:bldP spid="98" grpId="1"/>
      <p:bldP spid="99" grpId="0"/>
      <p:bldP spid="100" grpId="0" animBg="1"/>
      <p:bldP spid="100" grpId="1" animBg="1"/>
      <p:bldP spid="101" grpId="0" animBg="1"/>
      <p:bldP spid="101" grpId="1" animBg="1"/>
      <p:bldP spid="105" grpId="0"/>
      <p:bldP spid="106" grpId="0" animBg="1"/>
      <p:bldP spid="107" grpId="0"/>
      <p:bldP spid="56" grpId="0" animBg="1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/>
                <a:cs typeface="Tahoma"/>
              </a:rPr>
              <a:t>Solutions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6</a:t>
            </a:fld>
            <a:endParaRPr lang="en-US" altLang="ja-JP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1600200" y="4718050"/>
          <a:ext cx="73040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7" name="Equation" r:id="rId4" imgW="4825800" imgH="507960" progId="Equation.DSMT4">
                  <p:embed/>
                </p:oleObj>
              </mc:Choice>
              <mc:Fallback>
                <p:oleObj name="Equation" r:id="rId4" imgW="4825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718050"/>
                        <a:ext cx="7304088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1600200" y="3657600"/>
          <a:ext cx="68754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8" name="Equation" r:id="rId6" imgW="4584600" imgH="507960" progId="Equation.DSMT4">
                  <p:embed/>
                </p:oleObj>
              </mc:Choice>
              <mc:Fallback>
                <p:oleObj name="Equation" r:id="rId6" imgW="4584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68754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381000" y="4418013"/>
          <a:ext cx="9271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9" name="Equation" r:id="rId8" imgW="583920" imgH="241200" progId="Equation.DSMT4">
                  <p:embed/>
                </p:oleObj>
              </mc:Choice>
              <mc:Fallback>
                <p:oleObj name="Equation" r:id="rId8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8013"/>
                        <a:ext cx="927100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左中かっこ 7"/>
          <p:cNvSpPr/>
          <p:nvPr/>
        </p:nvSpPr>
        <p:spPr>
          <a:xfrm>
            <a:off x="1371600" y="4041775"/>
            <a:ext cx="1524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990600" y="1335088"/>
          <a:ext cx="39941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0" name="Equation" r:id="rId10" imgW="2667000" imgH="469900" progId="Equation.DSMT4">
                  <p:embed/>
                </p:oleObj>
              </mc:Choice>
              <mc:Fallback>
                <p:oleObj name="Equation" r:id="rId10" imgW="2667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35088"/>
                        <a:ext cx="399415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207344"/>
              </p:ext>
            </p:extLst>
          </p:nvPr>
        </p:nvGraphicFramePr>
        <p:xfrm>
          <a:off x="1047750" y="2239963"/>
          <a:ext cx="57086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1" name="数式" r:id="rId12" imgW="3822700" imgH="495300" progId="Equation.3">
                  <p:embed/>
                </p:oleObj>
              </mc:Choice>
              <mc:Fallback>
                <p:oleObj name="数式" r:id="rId12" imgW="3822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2239963"/>
                        <a:ext cx="570865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304800" y="95408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EOM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4800" y="3200400"/>
            <a:ext cx="512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Solutions </a:t>
            </a:r>
            <a:r>
              <a:rPr lang="en-US" altLang="ja-JP" dirty="0" smtClean="0">
                <a:latin typeface="Tahoma"/>
                <a:cs typeface="Tahoma"/>
              </a:rPr>
              <a:t>supported both on the </a:t>
            </a:r>
            <a:r>
              <a:rPr lang="en-US" altLang="ja-JP" i="1" dirty="0" smtClean="0">
                <a:latin typeface="Tahoma"/>
                <a:cs typeface="Tahoma"/>
              </a:rPr>
              <a:t>R</a:t>
            </a:r>
            <a:r>
              <a:rPr lang="en-US" altLang="ja-JP" dirty="0" smtClean="0">
                <a:latin typeface="Tahoma"/>
                <a:cs typeface="Tahoma"/>
              </a:rPr>
              <a:t> and </a:t>
            </a:r>
            <a:r>
              <a:rPr lang="en-US" altLang="ja-JP" i="1" dirty="0" smtClean="0">
                <a:latin typeface="Tahoma"/>
                <a:cs typeface="Tahoma"/>
              </a:rPr>
              <a:t>L</a:t>
            </a:r>
            <a:r>
              <a:rPr lang="en-US" altLang="ja-JP" dirty="0" smtClean="0">
                <a:latin typeface="Tahoma"/>
                <a:cs typeface="Tahoma"/>
              </a:rPr>
              <a:t> regions 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2633663" y="3709988"/>
          <a:ext cx="148113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2" name="Equation" r:id="rId14" imgW="990360" imgH="469800" progId="Equation.DSMT4">
                  <p:embed/>
                </p:oleObj>
              </mc:Choice>
              <mc:Fallback>
                <p:oleObj name="Equation" r:id="rId14" imgW="9903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3709988"/>
                        <a:ext cx="1481137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5562600" y="3692525"/>
          <a:ext cx="148113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3" name="Equation" r:id="rId16" imgW="990360" imgH="469800" progId="Equation.DSMT4">
                  <p:embed/>
                </p:oleObj>
              </mc:Choice>
              <mc:Fallback>
                <p:oleObj name="Equation" r:id="rId16" imgW="9903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692525"/>
                        <a:ext cx="1481138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2590800" y="4770438"/>
          <a:ext cx="16732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4" name="Equation" r:id="rId18" imgW="1117440" imgH="469800" progId="Equation.DSMT4">
                  <p:embed/>
                </p:oleObj>
              </mc:Choice>
              <mc:Fallback>
                <p:oleObj name="Equation" r:id="rId18" imgW="1117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770438"/>
                        <a:ext cx="1673225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5791200" y="4733925"/>
          <a:ext cx="16732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5" name="Equation" r:id="rId20" imgW="1117440" imgH="469800" progId="Equation.DSMT4">
                  <p:embed/>
                </p:oleObj>
              </mc:Choice>
              <mc:Fallback>
                <p:oleObj name="Equation" r:id="rId20" imgW="1117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733925"/>
                        <a:ext cx="1673225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5655327" y="838200"/>
            <a:ext cx="3412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Tahoma"/>
                <a:cs typeface="Tahoma"/>
              </a:rPr>
              <a:t>Sasaki, Tanaka &amp; Yamamoto (1995)</a:t>
            </a:r>
            <a:endParaRPr kumimoji="1" lang="ja-JP" altLang="en-US" sz="16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4084638" y="3838575"/>
          <a:ext cx="13620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6" name="Equation" r:id="rId22" imgW="901440" imgH="253800" progId="Equation.DSMT4">
                  <p:embed/>
                </p:oleObj>
              </mc:Choice>
              <mc:Fallback>
                <p:oleObj name="Equation" r:id="rId22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3838575"/>
                        <a:ext cx="13620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7010400" y="3838575"/>
          <a:ext cx="13620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7" name="Equation" r:id="rId24" imgW="901440" imgH="253800" progId="Equation.DSMT4">
                  <p:embed/>
                </p:oleObj>
              </mc:Choice>
              <mc:Fallback>
                <p:oleObj name="Equation" r:id="rId24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38575"/>
                        <a:ext cx="13620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4286250" y="4899025"/>
          <a:ext cx="13620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8" name="Equation" r:id="rId26" imgW="901440" imgH="253800" progId="Equation.DSMT4">
                  <p:embed/>
                </p:oleObj>
              </mc:Choice>
              <mc:Fallback>
                <p:oleObj name="Equation" r:id="rId26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4899025"/>
                        <a:ext cx="13620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オブジェクト 21"/>
          <p:cNvGraphicFramePr>
            <a:graphicFrameLocks noChangeAspect="1"/>
          </p:cNvGraphicFramePr>
          <p:nvPr/>
        </p:nvGraphicFramePr>
        <p:xfrm>
          <a:off x="7431088" y="4899025"/>
          <a:ext cx="13620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9" name="Equation" r:id="rId28" imgW="901440" imgH="253800" progId="Equation.DSMT4">
                  <p:embed/>
                </p:oleObj>
              </mc:Choice>
              <mc:Fallback>
                <p:oleObj name="Equation" r:id="rId28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088" y="4899025"/>
                        <a:ext cx="13620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/>
        </p:nvGraphicFramePr>
        <p:xfrm>
          <a:off x="4605337" y="3731418"/>
          <a:ext cx="521495" cy="45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0" name="Equation" r:id="rId30" imgW="215640" imgH="190440" progId="Equation.DSMT4">
                  <p:embed/>
                </p:oleObj>
              </mc:Choice>
              <mc:Fallback>
                <p:oleObj name="Equation" r:id="rId30" imgW="2156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37" y="3731418"/>
                        <a:ext cx="521495" cy="459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18"/>
          <p:cNvGraphicFramePr>
            <a:graphicFrameLocks noChangeAspect="1"/>
          </p:cNvGraphicFramePr>
          <p:nvPr/>
        </p:nvGraphicFramePr>
        <p:xfrm>
          <a:off x="4778374" y="4798218"/>
          <a:ext cx="490538" cy="45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1" name="Equation" r:id="rId32" imgW="203040" imgH="190440" progId="Equation.DSMT4">
                  <p:embed/>
                </p:oleObj>
              </mc:Choice>
              <mc:Fallback>
                <p:oleObj name="Equation" r:id="rId32" imgW="203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4" y="4798218"/>
                        <a:ext cx="490538" cy="459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7541418" y="3733800"/>
          <a:ext cx="611982" cy="45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" name="Equation" r:id="rId34" imgW="253800" imgH="190440" progId="Equation.DSMT4">
                  <p:embed/>
                </p:oleObj>
              </mc:Choice>
              <mc:Fallback>
                <p:oleObj name="Equation" r:id="rId34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1418" y="3733800"/>
                        <a:ext cx="611982" cy="459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7924800" y="4800600"/>
          <a:ext cx="614363" cy="45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3" name="Equation" r:id="rId36" imgW="253800" imgH="190440" progId="Equation.DSMT4">
                  <p:embed/>
                </p:oleObj>
              </mc:Choice>
              <mc:Fallback>
                <p:oleObj name="Equation" r:id="rId36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800600"/>
                        <a:ext cx="614363" cy="459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/>
        </p:nvGraphicFramePr>
        <p:xfrm>
          <a:off x="3048000" y="3733800"/>
          <a:ext cx="6524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4" name="Equation" r:id="rId38" imgW="266400" imgH="253800" progId="Equation.DSMT4">
                  <p:embed/>
                </p:oleObj>
              </mc:Choice>
              <mc:Fallback>
                <p:oleObj name="Equation" r:id="rId38" imgW="266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33800"/>
                        <a:ext cx="652463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0" name="Object 22"/>
          <p:cNvGraphicFramePr>
            <a:graphicFrameLocks noChangeAspect="1"/>
          </p:cNvGraphicFramePr>
          <p:nvPr/>
        </p:nvGraphicFramePr>
        <p:xfrm>
          <a:off x="3124200" y="4800600"/>
          <a:ext cx="62150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5" name="Equation" r:id="rId40" imgW="253800" imgH="253800" progId="Equation.DSMT4">
                  <p:embed/>
                </p:oleObj>
              </mc:Choice>
              <mc:Fallback>
                <p:oleObj name="Equation" r:id="rId40" imgW="253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00600"/>
                        <a:ext cx="621507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/>
        </p:nvGraphicFramePr>
        <p:xfrm>
          <a:off x="5943600" y="3733800"/>
          <a:ext cx="6524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6" name="Equation" r:id="rId42" imgW="266400" imgH="253800" progId="Equation.DSMT4">
                  <p:embed/>
                </p:oleObj>
              </mc:Choice>
              <mc:Fallback>
                <p:oleObj name="Equation" r:id="rId42" imgW="266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33800"/>
                        <a:ext cx="652463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6236493" y="4786312"/>
          <a:ext cx="62150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7" name="Equation" r:id="rId44" imgW="253800" imgH="253800" progId="Equation.DSMT4">
                  <p:embed/>
                </p:oleObj>
              </mc:Choice>
              <mc:Fallback>
                <p:oleObj name="Equation" r:id="rId44" imgW="253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6493" y="4786312"/>
                        <a:ext cx="621507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角丸四角形 28"/>
          <p:cNvSpPr/>
          <p:nvPr/>
        </p:nvSpPr>
        <p:spPr>
          <a:xfrm>
            <a:off x="4114800" y="3825240"/>
            <a:ext cx="1316736" cy="365760"/>
          </a:xfrm>
          <a:prstGeom prst="roundRect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4306824" y="4892040"/>
            <a:ext cx="1316736" cy="365760"/>
          </a:xfrm>
          <a:prstGeom prst="roundRect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7025640" y="3825240"/>
            <a:ext cx="1335024" cy="365760"/>
          </a:xfrm>
          <a:prstGeom prst="roundRect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7446264" y="4892040"/>
            <a:ext cx="1335024" cy="365760"/>
          </a:xfrm>
          <a:prstGeom prst="roundRect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2779776" y="3703320"/>
            <a:ext cx="370332" cy="370332"/>
          </a:xfrm>
          <a:prstGeom prst="ellipse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2895600" y="4735068"/>
            <a:ext cx="370332" cy="370332"/>
          </a:xfrm>
          <a:prstGeom prst="ellipse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5703448" y="3657600"/>
            <a:ext cx="392552" cy="392552"/>
          </a:xfrm>
          <a:prstGeom prst="ellipse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6084448" y="4712848"/>
            <a:ext cx="392552" cy="392552"/>
          </a:xfrm>
          <a:prstGeom prst="ellipse">
            <a:avLst/>
          </a:prstGeom>
          <a:solidFill>
            <a:srgbClr val="FF5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329677" y="3242846"/>
            <a:ext cx="3738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66"/>
                </a:solidFill>
                <a:latin typeface="Tahoma"/>
                <a:cs typeface="Tahoma"/>
              </a:rPr>
              <a:t>Initial state: </a:t>
            </a:r>
            <a:r>
              <a:rPr kumimoji="1" lang="en-US" altLang="ja-JP" sz="1600" dirty="0" smtClean="0">
                <a:solidFill>
                  <a:srgbClr val="FF0066"/>
                </a:solidFill>
                <a:latin typeface="Tahoma"/>
                <a:cs typeface="Tahoma"/>
              </a:rPr>
              <a:t>The Bunch-Davies vacuum</a:t>
            </a:r>
            <a:endParaRPr kumimoji="1" lang="ja-JP" altLang="en-US" sz="1600" dirty="0">
              <a:solidFill>
                <a:srgbClr val="FF0066"/>
              </a:solidFill>
              <a:latin typeface="Tahoma"/>
              <a:cs typeface="Tahoma"/>
            </a:endParaRPr>
          </a:p>
        </p:txBody>
      </p:sp>
      <p:graphicFrame>
        <p:nvGraphicFramePr>
          <p:cNvPr id="38" name="オブジェクト 37"/>
          <p:cNvGraphicFramePr>
            <a:graphicFrameLocks noChangeAspect="1"/>
          </p:cNvGraphicFramePr>
          <p:nvPr/>
        </p:nvGraphicFramePr>
        <p:xfrm>
          <a:off x="1512887" y="5840412"/>
          <a:ext cx="31353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8" name="Equation" r:id="rId46" imgW="1955520" imgH="444240" progId="Equation.DSMT4">
                  <p:embed/>
                </p:oleObj>
              </mc:Choice>
              <mc:Fallback>
                <p:oleObj name="Equation" r:id="rId46" imgW="1955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7" y="5840412"/>
                        <a:ext cx="3135313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オブジェクト 38"/>
          <p:cNvGraphicFramePr>
            <a:graphicFrameLocks noChangeAspect="1"/>
          </p:cNvGraphicFramePr>
          <p:nvPr/>
        </p:nvGraphicFramePr>
        <p:xfrm>
          <a:off x="4953000" y="5791200"/>
          <a:ext cx="33369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9" name="Equation" r:id="rId48" imgW="2234880" imgH="507960" progId="Equation.DSMT4">
                  <p:embed/>
                </p:oleObj>
              </mc:Choice>
              <mc:Fallback>
                <p:oleObj name="Equation" r:id="rId48" imgW="22348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791200"/>
                        <a:ext cx="333692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右矢印 39"/>
          <p:cNvSpPr/>
          <p:nvPr/>
        </p:nvSpPr>
        <p:spPr>
          <a:xfrm>
            <a:off x="457200" y="5943600"/>
            <a:ext cx="914400" cy="457200"/>
          </a:xfrm>
          <a:prstGeom prst="rightArrow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Tahoma"/>
                <a:cs typeface="Tahoma"/>
              </a:rPr>
              <a:t>1 line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3429000" y="2438400"/>
            <a:ext cx="273840" cy="27384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矢印コネクタ 41"/>
          <p:cNvCxnSpPr/>
          <p:nvPr/>
        </p:nvCxnSpPr>
        <p:spPr>
          <a:xfrm flipH="1">
            <a:off x="3738937" y="2286000"/>
            <a:ext cx="299663" cy="192503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3947648" y="2054423"/>
            <a:ext cx="3672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B050"/>
                </a:solidFill>
                <a:latin typeface="Tahoma"/>
                <a:cs typeface="Tahoma"/>
              </a:rPr>
              <a:t>The </a:t>
            </a:r>
            <a:r>
              <a:rPr kumimoji="1" lang="en-US" altLang="ja-JP" sz="1400" dirty="0" err="1" smtClean="0">
                <a:solidFill>
                  <a:srgbClr val="00B050"/>
                </a:solidFill>
                <a:latin typeface="Tahoma"/>
                <a:cs typeface="Tahoma"/>
              </a:rPr>
              <a:t>Laplacian</a:t>
            </a:r>
            <a:r>
              <a:rPr kumimoji="1" lang="en-US" altLang="ja-JP" sz="1400" dirty="0" smtClean="0">
                <a:solidFill>
                  <a:srgbClr val="00B050"/>
                </a:solidFill>
                <a:latin typeface="Tahoma"/>
                <a:cs typeface="Tahoma"/>
              </a:rPr>
              <a:t> operator on the unit 2-sphere</a:t>
            </a:r>
            <a:endParaRPr kumimoji="1" lang="ja-JP" altLang="en-US" sz="14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114800" y="4343400"/>
            <a:ext cx="2927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1F497D"/>
                </a:solidFill>
                <a:latin typeface="Tahoma"/>
                <a:cs typeface="Tahoma"/>
              </a:rPr>
              <a:t>The associated Legendre functions</a:t>
            </a:r>
            <a:endParaRPr kumimoji="1" lang="ja-JP" altLang="en-US" sz="1400" dirty="0">
              <a:solidFill>
                <a:srgbClr val="1F497D"/>
              </a:solidFill>
              <a:latin typeface="Tahoma"/>
              <a:cs typeface="Tahoma"/>
            </a:endParaRPr>
          </a:p>
        </p:txBody>
      </p:sp>
      <p:graphicFrame>
        <p:nvGraphicFramePr>
          <p:cNvPr id="46" name="オブジェクト 45"/>
          <p:cNvGraphicFramePr>
            <a:graphicFrameLocks noChangeAspect="1"/>
          </p:cNvGraphicFramePr>
          <p:nvPr/>
        </p:nvGraphicFramePr>
        <p:xfrm>
          <a:off x="603250" y="5105400"/>
          <a:ext cx="5397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0" name="Equation" r:id="rId50" imgW="457200" imgH="177480" progId="Equation.DSMT4">
                  <p:embed/>
                </p:oleObj>
              </mc:Choice>
              <mc:Fallback>
                <p:oleObj name="Equation" r:id="rId50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5105400"/>
                        <a:ext cx="5397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直線矢印コネクタ 46"/>
          <p:cNvCxnSpPr/>
          <p:nvPr/>
        </p:nvCxnSpPr>
        <p:spPr>
          <a:xfrm flipV="1">
            <a:off x="685800" y="4800600"/>
            <a:ext cx="76200" cy="304800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504688" y="3968496"/>
            <a:ext cx="0" cy="164592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5724144" y="5029200"/>
            <a:ext cx="0" cy="164592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図形グループ 8"/>
          <p:cNvGrpSpPr/>
          <p:nvPr/>
        </p:nvGrpSpPr>
        <p:grpSpPr>
          <a:xfrm>
            <a:off x="7620000" y="2438400"/>
            <a:ext cx="1295400" cy="762000"/>
            <a:chOff x="7543800" y="2209800"/>
            <a:chExt cx="1295400" cy="762000"/>
          </a:xfrm>
        </p:grpSpPr>
        <p:graphicFrame>
          <p:nvGraphicFramePr>
            <p:cNvPr id="49" name="オブジェクト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1316824"/>
                </p:ext>
              </p:extLst>
            </p:nvPr>
          </p:nvGraphicFramePr>
          <p:xfrm>
            <a:off x="7620000" y="2286000"/>
            <a:ext cx="1106488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21" name="数式" r:id="rId52" imgW="850680" imgH="457200" progId="Equation.3">
                    <p:embed/>
                  </p:oleObj>
                </mc:Choice>
                <mc:Fallback>
                  <p:oleObj name="数式" r:id="rId52" imgW="8506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0" y="2286000"/>
                          <a:ext cx="1106488" cy="595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正方形/長方形 3"/>
            <p:cNvSpPr/>
            <p:nvPr/>
          </p:nvSpPr>
          <p:spPr>
            <a:xfrm>
              <a:off x="7543800" y="2209800"/>
              <a:ext cx="1295400" cy="762000"/>
            </a:xfrm>
            <a:prstGeom prst="rect">
              <a:avLst/>
            </a:prstGeom>
            <a:noFill/>
            <a:ln w="28575" cmpd="sng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95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40" grpId="0" animBg="1"/>
      <p:bldP spid="41" grpId="0" animBg="1"/>
      <p:bldP spid="43" grpId="0"/>
      <p:bldP spid="48" grpId="0"/>
      <p:bldP spid="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/>
                <a:cs typeface="Tahoma"/>
              </a:rPr>
              <a:t>Fourier mode field operator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7</a:t>
            </a:fld>
            <a:endParaRPr lang="en-US" altLang="ja-JP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563562" y="3352800"/>
          <a:ext cx="118903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5" name="Equation" r:id="rId4" imgW="736560" imgH="482400" progId="Equation.DSMT4">
                  <p:embed/>
                </p:oleObj>
              </mc:Choice>
              <mc:Fallback>
                <p:oleObj name="Equation" r:id="rId4" imgW="736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" y="3352800"/>
                        <a:ext cx="1189038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2209800" y="3300413"/>
          <a:ext cx="19558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6" name="Equation" r:id="rId6" imgW="1218960" imgH="507960" progId="Equation.DSMT4">
                  <p:embed/>
                </p:oleObj>
              </mc:Choice>
              <mc:Fallback>
                <p:oleObj name="Equation" r:id="rId6" imgW="1218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00413"/>
                        <a:ext cx="1955800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4648200" y="3335337"/>
          <a:ext cx="11890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7" name="Equation" r:id="rId8" imgW="736560" imgH="482400" progId="Equation.DSMT4">
                  <p:embed/>
                </p:oleObj>
              </mc:Choice>
              <mc:Fallback>
                <p:oleObj name="Equation" r:id="rId8" imgW="736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335337"/>
                        <a:ext cx="1189038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05594" y="914400"/>
            <a:ext cx="297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ahoma"/>
                <a:cs typeface="Tahoma"/>
              </a:rPr>
              <a:t>Fourier mode field operator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171045"/>
              </p:ext>
            </p:extLst>
          </p:nvPr>
        </p:nvGraphicFramePr>
        <p:xfrm>
          <a:off x="549275" y="1438275"/>
          <a:ext cx="4784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8" name="数式" r:id="rId10" imgW="2971800" imgH="444500" progId="Equation.3">
                  <p:embed/>
                </p:oleObj>
              </mc:Choice>
              <mc:Fallback>
                <p:oleObj name="数式" r:id="rId10" imgW="2971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1438275"/>
                        <a:ext cx="47847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グループ化 11"/>
          <p:cNvGrpSpPr/>
          <p:nvPr/>
        </p:nvGrpSpPr>
        <p:grpSpPr>
          <a:xfrm>
            <a:off x="304800" y="2514600"/>
            <a:ext cx="3145861" cy="369332"/>
            <a:chOff x="533400" y="2514600"/>
            <a:chExt cx="3145861" cy="369332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533400" y="2514600"/>
              <a:ext cx="314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/>
                  <a:cs typeface="Tahoma"/>
                </a:rPr>
                <a:t>If we introduce a        matrix</a:t>
              </a:r>
              <a:endParaRPr kumimoji="1" lang="ja-JP" altLang="en-US" dirty="0">
                <a:latin typeface="Tahoma"/>
                <a:cs typeface="Tahoma"/>
              </a:endParaRPr>
            </a:p>
          </p:txBody>
        </p:sp>
        <p:graphicFrame>
          <p:nvGraphicFramePr>
            <p:cNvPr id="10" name="オブジェクト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3967935"/>
                </p:ext>
              </p:extLst>
            </p:nvPr>
          </p:nvGraphicFramePr>
          <p:xfrm>
            <a:off x="2362200" y="2569464"/>
            <a:ext cx="5111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9" name="数式" r:id="rId12" imgW="317160" imgH="164880" progId="Equation.3">
                    <p:embed/>
                  </p:oleObj>
                </mc:Choice>
                <mc:Fallback>
                  <p:oleObj name="数式" r:id="rId12" imgW="3171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2569464"/>
                          <a:ext cx="511175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7086600" y="3505200"/>
          <a:ext cx="16637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0" name="Equation" r:id="rId14" imgW="1028520" imgH="253800" progId="Equation.DSMT4">
                  <p:embed/>
                </p:oleObj>
              </mc:Choice>
              <mc:Fallback>
                <p:oleObj name="Equation" r:id="rId14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05200"/>
                        <a:ext cx="16637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右矢印 13"/>
          <p:cNvSpPr/>
          <p:nvPr/>
        </p:nvSpPr>
        <p:spPr>
          <a:xfrm>
            <a:off x="6172200" y="3581400"/>
            <a:ext cx="685800" cy="30480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4800" y="4508500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Then, the Fourier mode field operator is expanded as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298063"/>
              </p:ext>
            </p:extLst>
          </p:nvPr>
        </p:nvGraphicFramePr>
        <p:xfrm>
          <a:off x="609600" y="5048250"/>
          <a:ext cx="4178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1" name="数式" r:id="rId16" imgW="2603500" imgH="482600" progId="Equation.3">
                  <p:embed/>
                </p:oleObj>
              </mc:Choice>
              <mc:Fallback>
                <p:oleObj name="数式" r:id="rId16" imgW="2603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48250"/>
                        <a:ext cx="41783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266465"/>
              </p:ext>
            </p:extLst>
          </p:nvPr>
        </p:nvGraphicFramePr>
        <p:xfrm>
          <a:off x="5410200" y="5189538"/>
          <a:ext cx="14081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2" name="Equation" r:id="rId18" imgW="876240" imgH="279360" progId="Equation.DSMT4">
                  <p:embed/>
                </p:oleObj>
              </mc:Choice>
              <mc:Fallback>
                <p:oleObj name="Equation" r:id="rId18" imgW="876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89538"/>
                        <a:ext cx="1408113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3276600" y="2514600"/>
            <a:ext cx="449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: The capital indices (</a:t>
            </a:r>
            <a:r>
              <a:rPr kumimoji="1" lang="en-US" altLang="ja-JP" i="1" dirty="0" smtClean="0">
                <a:latin typeface="Tahoma"/>
                <a:cs typeface="Tahoma"/>
              </a:rPr>
              <a:t>I, J </a:t>
            </a:r>
            <a:r>
              <a:rPr kumimoji="1" lang="en-US" altLang="ja-JP" dirty="0" smtClean="0">
                <a:latin typeface="Tahoma"/>
                <a:cs typeface="Tahoma"/>
              </a:rPr>
              <a:t>) run from 1 to 4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1752600" y="2971800"/>
          <a:ext cx="5397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3" name="Equation" r:id="rId20" imgW="457200" imgH="177480" progId="Equation.DSMT4">
                  <p:embed/>
                </p:oleObj>
              </mc:Choice>
              <mc:Fallback>
                <p:oleObj name="Equation" r:id="rId20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5397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5861050" y="2895600"/>
          <a:ext cx="7683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4" name="数式" r:id="rId22" imgW="647640" imgH="253800" progId="Equation.3">
                  <p:embed/>
                </p:oleObj>
              </mc:Choice>
              <mc:Fallback>
                <p:oleObj name="数式" r:id="rId22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2895600"/>
                        <a:ext cx="76835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線矢印コネクタ 22"/>
          <p:cNvCxnSpPr/>
          <p:nvPr/>
        </p:nvCxnSpPr>
        <p:spPr>
          <a:xfrm flipH="1">
            <a:off x="1524000" y="3200400"/>
            <a:ext cx="228600" cy="228600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5638800" y="3200400"/>
            <a:ext cx="228600" cy="228600"/>
          </a:xfrm>
          <a:prstGeom prst="straightConnector1">
            <a:avLst/>
          </a:prstGeom>
          <a:ln w="127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2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/>
                <a:cs typeface="Tahoma"/>
              </a:rPr>
              <a:t>Spectrum in the L region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00B8-2A0B-4B84-A4C9-8C0E7E781B07}" type="slidenum">
              <a:rPr lang="en-US" altLang="ja-JP" smtClean="0"/>
              <a:pPr/>
              <a:t>8</a:t>
            </a:fld>
            <a:endParaRPr lang="en-US" altLang="ja-JP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563562" y="1576387"/>
          <a:ext cx="118903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97" name="Equation" r:id="rId4" imgW="736560" imgH="482400" progId="Equation.DSMT4">
                  <p:embed/>
                </p:oleObj>
              </mc:Choice>
              <mc:Fallback>
                <p:oleObj name="Equation" r:id="rId4" imgW="736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" y="1576387"/>
                        <a:ext cx="1189038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2209800" y="1524000"/>
          <a:ext cx="19558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98" name="Equation" r:id="rId6" imgW="1218960" imgH="507960" progId="Equation.DSMT4">
                  <p:embed/>
                </p:oleObj>
              </mc:Choice>
              <mc:Fallback>
                <p:oleObj name="Equation" r:id="rId6" imgW="1218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0"/>
                        <a:ext cx="1955800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4648200" y="1558924"/>
          <a:ext cx="11890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99" name="Equation" r:id="rId8" imgW="736560" imgH="482400" progId="Equation.DSMT4">
                  <p:embed/>
                </p:oleObj>
              </mc:Choice>
              <mc:Fallback>
                <p:oleObj name="Equation" r:id="rId8" imgW="736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558924"/>
                        <a:ext cx="1189038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7086600" y="1728787"/>
          <a:ext cx="16637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0" name="Equation" r:id="rId10" imgW="1028520" imgH="253800" progId="Equation.DSMT4">
                  <p:embed/>
                </p:oleObj>
              </mc:Choice>
              <mc:Fallback>
                <p:oleObj name="Equation" r:id="rId10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728787"/>
                        <a:ext cx="16637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右矢印 7"/>
          <p:cNvSpPr/>
          <p:nvPr/>
        </p:nvSpPr>
        <p:spPr>
          <a:xfrm>
            <a:off x="6172200" y="1804987"/>
            <a:ext cx="685800" cy="30480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3273425" y="1727200"/>
          <a:ext cx="13652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1"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5" y="1727200"/>
                        <a:ext cx="136525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3292475" y="2108200"/>
          <a:ext cx="13652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2" name="Equation" r:id="rId14" imgW="126720" imgH="164880" progId="Equation.DSMT4">
                  <p:embed/>
                </p:oleObj>
              </mc:Choice>
              <mc:Fallback>
                <p:oleObj name="Equation" r:id="rId14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2108200"/>
                        <a:ext cx="136525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3886200" y="2108200"/>
          <a:ext cx="13652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3" name="Equation" r:id="rId16" imgW="126720" imgH="164880" progId="Equation.DSMT4">
                  <p:embed/>
                </p:oleObj>
              </mc:Choice>
              <mc:Fallback>
                <p:oleObj name="Equation" r:id="rId16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08200"/>
                        <a:ext cx="136525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3902075" y="1727200"/>
          <a:ext cx="13652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4" name="Equation" r:id="rId18" imgW="126720" imgH="164880" progId="Equation.DSMT4">
                  <p:embed/>
                </p:oleObj>
              </mc:Choice>
              <mc:Fallback>
                <p:oleObj name="Equation" r:id="rId18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1727200"/>
                        <a:ext cx="136525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3276600" y="1739900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5" name="Equation" r:id="rId20" imgW="139680" imgH="164880" progId="Equation.DSMT4">
                  <p:embed/>
                </p:oleObj>
              </mc:Choice>
              <mc:Fallback>
                <p:oleObj name="Equation" r:id="rId20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39900"/>
                        <a:ext cx="1397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3289300" y="2120900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6" name="Equation" r:id="rId22" imgW="139680" imgH="164880" progId="Equation.DSMT4">
                  <p:embed/>
                </p:oleObj>
              </mc:Choice>
              <mc:Fallback>
                <p:oleObj name="Equation" r:id="rId22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2120900"/>
                        <a:ext cx="1397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3886200" y="2120900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7" name="Equation" r:id="rId23" imgW="139680" imgH="164880" progId="Equation.DSMT4">
                  <p:embed/>
                </p:oleObj>
              </mc:Choice>
              <mc:Fallback>
                <p:oleObj name="Equation" r:id="rId23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20900"/>
                        <a:ext cx="1397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3898900" y="1739900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8" name="Equation" r:id="rId24" imgW="139680" imgH="164880" progId="Equation.DSMT4">
                  <p:embed/>
                </p:oleObj>
              </mc:Choice>
              <mc:Fallback>
                <p:oleObj name="Equation" r:id="rId24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1739900"/>
                        <a:ext cx="1397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057891"/>
              </p:ext>
            </p:extLst>
          </p:nvPr>
        </p:nvGraphicFramePr>
        <p:xfrm>
          <a:off x="5522976" y="1651000"/>
          <a:ext cx="13652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9" name="数式" r:id="rId25" imgW="126720" imgH="164880" progId="Equation.3">
                  <p:embed/>
                </p:oleObj>
              </mc:Choice>
              <mc:Fallback>
                <p:oleObj name="数式" r:id="rId25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76" y="1651000"/>
                        <a:ext cx="136525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165228"/>
              </p:ext>
            </p:extLst>
          </p:nvPr>
        </p:nvGraphicFramePr>
        <p:xfrm>
          <a:off x="5495544" y="1981200"/>
          <a:ext cx="136525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0" name="数式" r:id="rId27" imgW="126720" imgH="164880" progId="Equation.3">
                  <p:embed/>
                </p:oleObj>
              </mc:Choice>
              <mc:Fallback>
                <p:oleObj name="数式" r:id="rId27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544" y="1981200"/>
                        <a:ext cx="136525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666564"/>
              </p:ext>
            </p:extLst>
          </p:nvPr>
        </p:nvGraphicFramePr>
        <p:xfrm>
          <a:off x="5486400" y="1949450"/>
          <a:ext cx="155575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1" name="数式" r:id="rId28" imgW="139680" imgH="164880" progId="Equation.3">
                  <p:embed/>
                </p:oleObj>
              </mc:Choice>
              <mc:Fallback>
                <p:oleObj name="数式" r:id="rId28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49450"/>
                        <a:ext cx="155575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617866"/>
              </p:ext>
            </p:extLst>
          </p:nvPr>
        </p:nvGraphicFramePr>
        <p:xfrm>
          <a:off x="5504688" y="1568450"/>
          <a:ext cx="155575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2" name="数式" r:id="rId30" imgW="139680" imgH="164880" progId="Equation.3">
                  <p:embed/>
                </p:oleObj>
              </mc:Choice>
              <mc:Fallback>
                <p:oleObj name="数式" r:id="rId30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4688" y="1568450"/>
                        <a:ext cx="155575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2568575" y="1858963"/>
          <a:ext cx="155575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3" name="Equation" r:id="rId31" imgW="139680" imgH="177480" progId="Equation.DSMT4">
                  <p:embed/>
                </p:oleObj>
              </mc:Choice>
              <mc:Fallback>
                <p:oleObj name="Equation" r:id="rId31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1858963"/>
                        <a:ext cx="155575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5" name="Object 19"/>
          <p:cNvGraphicFramePr>
            <a:graphicFrameLocks noChangeAspect="1"/>
          </p:cNvGraphicFramePr>
          <p:nvPr/>
        </p:nvGraphicFramePr>
        <p:xfrm>
          <a:off x="4873625" y="1782763"/>
          <a:ext cx="155575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4" name="Equation" r:id="rId33" imgW="139680" imgH="177480" progId="Equation.DSMT4">
                  <p:embed/>
                </p:oleObj>
              </mc:Choice>
              <mc:Fallback>
                <p:oleObj name="Equation" r:id="rId33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1782763"/>
                        <a:ext cx="155575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690424"/>
              </p:ext>
            </p:extLst>
          </p:nvPr>
        </p:nvGraphicFramePr>
        <p:xfrm>
          <a:off x="2541587" y="1841500"/>
          <a:ext cx="20161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5" name="数式" r:id="rId34" imgW="177800" imgH="190500" progId="Equation.3">
                  <p:embed/>
                </p:oleObj>
              </mc:Choice>
              <mc:Fallback>
                <p:oleObj name="数式" r:id="rId34" imgW="177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1841500"/>
                        <a:ext cx="201613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309812"/>
              </p:ext>
            </p:extLst>
          </p:nvPr>
        </p:nvGraphicFramePr>
        <p:xfrm>
          <a:off x="4827587" y="1765300"/>
          <a:ext cx="20161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6" name="数式" r:id="rId36" imgW="177800" imgH="190500" progId="Equation.3">
                  <p:embed/>
                </p:oleObj>
              </mc:Choice>
              <mc:Fallback>
                <p:oleObj name="数式" r:id="rId36" imgW="177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7" y="1765300"/>
                        <a:ext cx="201613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299064"/>
              </p:ext>
            </p:extLst>
          </p:nvPr>
        </p:nvGraphicFramePr>
        <p:xfrm>
          <a:off x="8256588" y="1841500"/>
          <a:ext cx="2016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7" name="数式" r:id="rId38" imgW="177800" imgH="190500" progId="Equation.3">
                  <p:embed/>
                </p:oleObj>
              </mc:Choice>
              <mc:Fallback>
                <p:oleObj name="数式" r:id="rId38" imgW="177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1841500"/>
                        <a:ext cx="20161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760373"/>
              </p:ext>
            </p:extLst>
          </p:nvPr>
        </p:nvGraphicFramePr>
        <p:xfrm>
          <a:off x="8610600" y="1752600"/>
          <a:ext cx="2016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8" name="数式" r:id="rId40" imgW="177800" imgH="190500" progId="Equation.3">
                  <p:embed/>
                </p:oleObj>
              </mc:Choice>
              <mc:Fallback>
                <p:oleObj name="数式" r:id="rId40" imgW="177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1752600"/>
                        <a:ext cx="20161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695502"/>
              </p:ext>
            </p:extLst>
          </p:nvPr>
        </p:nvGraphicFramePr>
        <p:xfrm>
          <a:off x="8302625" y="1873250"/>
          <a:ext cx="155575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9" name="数式" r:id="rId42" imgW="139700" imgH="165100" progId="Equation.3">
                  <p:embed/>
                </p:oleObj>
              </mc:Choice>
              <mc:Fallback>
                <p:oleObj name="数式" r:id="rId42" imgW="1397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25" y="1873250"/>
                        <a:ext cx="155575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492151"/>
              </p:ext>
            </p:extLst>
          </p:nvPr>
        </p:nvGraphicFramePr>
        <p:xfrm>
          <a:off x="8607425" y="1797050"/>
          <a:ext cx="155575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20" name="数式" r:id="rId44" imgW="139700" imgH="165100" progId="Equation.3">
                  <p:embed/>
                </p:oleObj>
              </mc:Choice>
              <mc:Fallback>
                <p:oleObj name="数式" r:id="rId44" imgW="1397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7425" y="1797050"/>
                        <a:ext cx="155575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304800" y="2667000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Then, the Fourier mode field operator is expanded as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83205"/>
              </p:ext>
            </p:extLst>
          </p:nvPr>
        </p:nvGraphicFramePr>
        <p:xfrm>
          <a:off x="411163" y="3054350"/>
          <a:ext cx="41767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21" name="数式" r:id="rId46" imgW="2603500" imgH="482600" progId="Equation.3">
                  <p:embed/>
                </p:oleObj>
              </mc:Choice>
              <mc:Fallback>
                <p:oleObj name="数式" r:id="rId46" imgW="2603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3054350"/>
                        <a:ext cx="4176712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921851"/>
              </p:ext>
            </p:extLst>
          </p:nvPr>
        </p:nvGraphicFramePr>
        <p:xfrm>
          <a:off x="4092576" y="3352800"/>
          <a:ext cx="2016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22" name="数式" r:id="rId48" imgW="177800" imgH="190500" progId="Equation.3">
                  <p:embed/>
                </p:oleObj>
              </mc:Choice>
              <mc:Fallback>
                <p:oleObj name="数式" r:id="rId48" imgW="177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6" y="3352800"/>
                        <a:ext cx="20161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4" name="Object 28"/>
          <p:cNvGraphicFramePr>
            <a:graphicFrameLocks noChangeAspect="1"/>
          </p:cNvGraphicFramePr>
          <p:nvPr/>
        </p:nvGraphicFramePr>
        <p:xfrm>
          <a:off x="4446588" y="3200400"/>
          <a:ext cx="155575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23" name="Equation" r:id="rId50" imgW="139680" imgH="177480" progId="Equation.DSMT4">
                  <p:embed/>
                </p:oleObj>
              </mc:Choice>
              <mc:Fallback>
                <p:oleObj name="Equation" r:id="rId50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200400"/>
                        <a:ext cx="155575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78445"/>
              </p:ext>
            </p:extLst>
          </p:nvPr>
        </p:nvGraphicFramePr>
        <p:xfrm>
          <a:off x="4114800" y="3352800"/>
          <a:ext cx="155575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24" name="Equation" r:id="rId51" imgW="139680" imgH="177480" progId="Equation.DSMT4">
                  <p:embed/>
                </p:oleObj>
              </mc:Choice>
              <mc:Fallback>
                <p:oleObj name="Equation" r:id="rId51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52800"/>
                        <a:ext cx="155575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424445"/>
              </p:ext>
            </p:extLst>
          </p:nvPr>
        </p:nvGraphicFramePr>
        <p:xfrm>
          <a:off x="4446588" y="3200400"/>
          <a:ext cx="2016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25" name="数式" r:id="rId52" imgW="177800" imgH="190500" progId="Equation.3">
                  <p:embed/>
                </p:oleObj>
              </mc:Choice>
              <mc:Fallback>
                <p:oleObj name="数式" r:id="rId52" imgW="177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200400"/>
                        <a:ext cx="20161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テキスト ボックス 34"/>
          <p:cNvSpPr txBox="1"/>
          <p:nvPr/>
        </p:nvSpPr>
        <p:spPr>
          <a:xfrm>
            <a:off x="301752" y="4070350"/>
            <a:ext cx="408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The mean-square vacuum fluctuations</a:t>
            </a:r>
            <a:endParaRPr kumimoji="1" lang="ja-JP" altLang="en-US" dirty="0">
              <a:latin typeface="Tahoma"/>
              <a:cs typeface="Tahoma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782727"/>
              </p:ext>
            </p:extLst>
          </p:nvPr>
        </p:nvGraphicFramePr>
        <p:xfrm>
          <a:off x="542925" y="4538663"/>
          <a:ext cx="59118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26" name="数式" r:id="rId54" imgW="3695700" imgH="482600" progId="Equation.3">
                  <p:embed/>
                </p:oleObj>
              </mc:Choice>
              <mc:Fallback>
                <p:oleObj name="数式" r:id="rId54" imgW="3695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4538663"/>
                        <a:ext cx="59118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216184"/>
              </p:ext>
            </p:extLst>
          </p:nvPr>
        </p:nvGraphicFramePr>
        <p:xfrm>
          <a:off x="3117949" y="5268913"/>
          <a:ext cx="34702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27" name="数式" r:id="rId56" imgW="2171700" imgH="482600" progId="Equation.3">
                  <p:embed/>
                </p:oleObj>
              </mc:Choice>
              <mc:Fallback>
                <p:oleObj name="数式" r:id="rId56" imgW="2171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949" y="5268913"/>
                        <a:ext cx="347027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テキスト ボックス 41"/>
          <p:cNvSpPr txBox="1"/>
          <p:nvPr/>
        </p:nvSpPr>
        <p:spPr>
          <a:xfrm>
            <a:off x="304800" y="9906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ahoma"/>
                <a:cs typeface="Tahoma"/>
              </a:rPr>
              <a:t>The matrix is</a:t>
            </a:r>
            <a:endParaRPr kumimoji="1" lang="ja-JP" altLang="en-US" dirty="0">
              <a:latin typeface="Tahoma"/>
              <a:cs typeface="Tahoma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1676400" y="990600"/>
            <a:ext cx="1730375" cy="369332"/>
            <a:chOff x="1676400" y="990600"/>
            <a:chExt cx="1730375" cy="369332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1676400" y="9906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ahoma"/>
                  <a:cs typeface="Tahoma"/>
                </a:rPr>
                <a:t>reduced to</a:t>
              </a:r>
              <a:endParaRPr kumimoji="1" lang="ja-JP" altLang="en-US" dirty="0">
                <a:latin typeface="Tahoma"/>
                <a:cs typeface="Tahoma"/>
              </a:endParaRPr>
            </a:p>
          </p:txBody>
        </p:sp>
        <p:graphicFrame>
          <p:nvGraphicFramePr>
            <p:cNvPr id="40" name="オブジェクト 39"/>
            <p:cNvGraphicFramePr>
              <a:graphicFrameLocks noChangeAspect="1"/>
            </p:cNvGraphicFramePr>
            <p:nvPr/>
          </p:nvGraphicFramePr>
          <p:xfrm>
            <a:off x="2895600" y="1028700"/>
            <a:ext cx="5111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28" name="Equation" r:id="rId58" imgW="317160" imgH="164880" progId="Equation.DSMT4">
                    <p:embed/>
                  </p:oleObj>
                </mc:Choice>
                <mc:Fallback>
                  <p:oleObj name="Equation" r:id="rId58" imgW="3171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1028700"/>
                          <a:ext cx="511175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グループ化 44"/>
          <p:cNvGrpSpPr/>
          <p:nvPr/>
        </p:nvGrpSpPr>
        <p:grpSpPr>
          <a:xfrm>
            <a:off x="3352800" y="990600"/>
            <a:ext cx="4783169" cy="369332"/>
            <a:chOff x="3429000" y="1219200"/>
            <a:chExt cx="4783169" cy="369332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3429000" y="1219200"/>
              <a:ext cx="4783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Tahoma"/>
                  <a:cs typeface="Tahoma"/>
                </a:rPr>
                <a:t>: The calligraphic indices     run from 1 to 2</a:t>
              </a:r>
              <a:endParaRPr kumimoji="1" lang="ja-JP" altLang="en-US" dirty="0">
                <a:latin typeface="Tahoma"/>
                <a:cs typeface="Tahoma"/>
              </a:endParaRPr>
            </a:p>
          </p:txBody>
        </p:sp>
        <p:graphicFrame>
          <p:nvGraphicFramePr>
            <p:cNvPr id="44" name="オブジェクト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5370239"/>
                </p:ext>
              </p:extLst>
            </p:nvPr>
          </p:nvGraphicFramePr>
          <p:xfrm>
            <a:off x="6078537" y="1295400"/>
            <a:ext cx="246063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29" name="数式" r:id="rId60" imgW="177800" imgH="190500" progId="Equation.3">
                    <p:embed/>
                  </p:oleObj>
                </mc:Choice>
                <mc:Fallback>
                  <p:oleObj name="数式" r:id="rId60" imgW="1778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8537" y="1295400"/>
                          <a:ext cx="246063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8025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</p:bldLst>
  </p:timing>
</p:sld>
</file>

<file path=ppt/theme/theme1.xml><?xml version="1.0" encoding="utf-8"?>
<a:theme xmlns:a="http://schemas.openxmlformats.org/drawingml/2006/main" name="cool11-s-4">
  <a:themeElements>
    <a:clrScheme name="cool11-s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11-s-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ol11-s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11-s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11-s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11-s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11-s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11-s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11-s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11-s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11-s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11-s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11-s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11-s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cool11-s-4.pot</Template>
  <TotalTime>1878</TotalTime>
  <Words>1715</Words>
  <Application>Microsoft Macintosh PowerPoint</Application>
  <PresentationFormat>画面に合わせる (4:3)</PresentationFormat>
  <Paragraphs>329</Paragraphs>
  <Slides>35</Slides>
  <Notes>24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35</vt:i4>
      </vt:variant>
    </vt:vector>
  </HeadingPairs>
  <TitlesOfParts>
    <vt:vector size="38" baseType="lpstr">
      <vt:lpstr>cool11-s-4</vt:lpstr>
      <vt:lpstr>Equation</vt:lpstr>
      <vt:lpstr>数式</vt:lpstr>
      <vt:lpstr>Cosmological implications of  quantum entanglement in the multiverse</vt:lpstr>
      <vt:lpstr>Inflationary cosmology/String landscape</vt:lpstr>
      <vt:lpstr>Quantum entanglement?</vt:lpstr>
      <vt:lpstr>De Sitter space and the Penrose diagram</vt:lpstr>
      <vt:lpstr>Entanglement entropy between R and L regions</vt:lpstr>
      <vt:lpstr>Open chart for bubble nucleation</vt:lpstr>
      <vt:lpstr>Solutions</vt:lpstr>
      <vt:lpstr>Fourier mode field operator</vt:lpstr>
      <vt:lpstr>Spectrum in the L region</vt:lpstr>
      <vt:lpstr>Power spectrum</vt:lpstr>
      <vt:lpstr>PowerPoint プレゼンテーション</vt:lpstr>
      <vt:lpstr>Derivation of reduced density matrix in the region L</vt:lpstr>
      <vt:lpstr>Reduced density matrix</vt:lpstr>
      <vt:lpstr>Reduced density matrix</vt:lpstr>
      <vt:lpstr>Spectrum of vacuum fluctuations</vt:lpstr>
      <vt:lpstr>Power spectrum</vt:lpstr>
      <vt:lpstr>What is different between two spectra?</vt:lpstr>
      <vt:lpstr>Non-entangled state</vt:lpstr>
      <vt:lpstr>Spectra at long wavelengths</vt:lpstr>
      <vt:lpstr>Possible observable signatures</vt:lpstr>
      <vt:lpstr>Possible observable signatures</vt:lpstr>
      <vt:lpstr>PowerPoint プレゼンテーション</vt:lpstr>
      <vt:lpstr>Essence so far</vt:lpstr>
      <vt:lpstr>Multiverse: String/cosmic landscape</vt:lpstr>
      <vt:lpstr>PowerPoint プレゼンテーション</vt:lpstr>
      <vt:lpstr>Truncation of an squeezed state</vt:lpstr>
      <vt:lpstr>PowerPoint プレゼンテーション</vt:lpstr>
      <vt:lpstr>The reduced density matrix in BD2</vt:lpstr>
      <vt:lpstr>The spectrum of vacuum fluctuations in BD2</vt:lpstr>
      <vt:lpstr>Initially non-entangled state</vt:lpstr>
      <vt:lpstr>The power spectrum for the non-entangled state</vt:lpstr>
      <vt:lpstr>Another example with two particle states</vt:lpstr>
      <vt:lpstr>The spectrum of vacuum fluctuations</vt:lpstr>
      <vt:lpstr>Oscillatory spectra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長命洋史</dc:creator>
  <cp:lastModifiedBy>Sugumi Kanno</cp:lastModifiedBy>
  <cp:revision>79</cp:revision>
  <dcterms:created xsi:type="dcterms:W3CDTF">2006-08-02T08:43:49Z</dcterms:created>
  <dcterms:modified xsi:type="dcterms:W3CDTF">2015-07-22T23:13:16Z</dcterms:modified>
</cp:coreProperties>
</file>