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6" r:id="rId2"/>
    <p:sldId id="374" r:id="rId3"/>
    <p:sldId id="375" r:id="rId4"/>
    <p:sldId id="376" r:id="rId5"/>
    <p:sldId id="377" r:id="rId6"/>
    <p:sldId id="381" r:id="rId7"/>
    <p:sldId id="378" r:id="rId8"/>
    <p:sldId id="354" r:id="rId9"/>
    <p:sldId id="383" r:id="rId10"/>
    <p:sldId id="382" r:id="rId11"/>
    <p:sldId id="357" r:id="rId12"/>
    <p:sldId id="384" r:id="rId13"/>
    <p:sldId id="358" r:id="rId14"/>
    <p:sldId id="385" r:id="rId15"/>
    <p:sldId id="386" r:id="rId16"/>
    <p:sldId id="387" r:id="rId17"/>
    <p:sldId id="388" r:id="rId18"/>
    <p:sldId id="389" r:id="rId19"/>
    <p:sldId id="390" r:id="rId20"/>
    <p:sldId id="393" r:id="rId21"/>
    <p:sldId id="396" r:id="rId22"/>
    <p:sldId id="394" r:id="rId23"/>
    <p:sldId id="395" r:id="rId24"/>
    <p:sldId id="397" r:id="rId25"/>
    <p:sldId id="391" r:id="rId26"/>
    <p:sldId id="403" r:id="rId27"/>
    <p:sldId id="404" r:id="rId28"/>
    <p:sldId id="401" r:id="rId29"/>
    <p:sldId id="402" r:id="rId30"/>
    <p:sldId id="405" r:id="rId31"/>
    <p:sldId id="406" r:id="rId32"/>
    <p:sldId id="392" r:id="rId33"/>
    <p:sldId id="360" r:id="rId34"/>
    <p:sldId id="362" r:id="rId35"/>
    <p:sldId id="409" r:id="rId36"/>
    <p:sldId id="379" r:id="rId37"/>
    <p:sldId id="361" r:id="rId38"/>
    <p:sldId id="368" r:id="rId39"/>
    <p:sldId id="369" r:id="rId40"/>
    <p:sldId id="410" r:id="rId41"/>
    <p:sldId id="411" r:id="rId42"/>
    <p:sldId id="370" r:id="rId43"/>
    <p:sldId id="408" r:id="rId44"/>
    <p:sldId id="407" r:id="rId4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mazaki" initials="yy" lastIdx="1" clrIdx="0"/>
  <p:cmAuthor id="1" name="Yuji Yamazaki" initials="YY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中間スタイル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7" autoAdjust="0"/>
    <p:restoredTop sz="93895" autoAdjust="0"/>
  </p:normalViewPr>
  <p:slideViewPr>
    <p:cSldViewPr>
      <p:cViewPr varScale="1">
        <p:scale>
          <a:sx n="47" d="100"/>
          <a:sy n="47" d="100"/>
        </p:scale>
        <p:origin x="53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492A0-F914-48DC-83CD-104AB61E2575}" type="datetimeFigureOut">
              <a:rPr kumimoji="1" lang="ja-JP" altLang="en-US" smtClean="0"/>
              <a:t>2015/10/28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79C99-9178-4CC0-A32B-6E5C45E84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1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399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850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89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389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66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664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635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631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81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GB" dirty="0" smtClean="0"/>
              <a:t>Hadron </a:t>
            </a:r>
            <a:r>
              <a:rPr kumimoji="1" lang="ja-JP" altLang="en-US" dirty="0" smtClean="0"/>
              <a:t>とは核子，湯川の中間子など，強い相互作用をする（準）安定な複合粒子の総称</a:t>
            </a:r>
            <a:endParaRPr kumimoji="1"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8BAA-5F92-4F18-A0EC-9D48907415C5}" type="slidenum">
              <a:rPr kumimoji="1" lang="en-GB" smtClean="0">
                <a:solidFill>
                  <a:prstClr val="black"/>
                </a:solidFill>
              </a:rPr>
              <a:pPr/>
              <a:t>2</a:t>
            </a:fld>
            <a:endParaRPr kumimoji="1"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73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421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08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88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67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49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79C99-9178-4CC0-A32B-6E5C45E8456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34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lnSpc>
                <a:spcPct val="110000"/>
              </a:lnSpc>
              <a:spcBef>
                <a:spcPts val="600"/>
              </a:spcBef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lnSpc>
                <a:spcPct val="110000"/>
              </a:lnSpc>
              <a:spcBef>
                <a:spcPts val="6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1392" y="1052736"/>
            <a:ext cx="4038600" cy="518457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18457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LHC 13 TeV </a:t>
            </a:r>
            <a:r>
              <a:rPr kumimoji="1" lang="ja-JP" altLang="en-US" smtClean="0"/>
              <a:t>衝突始まる － 最新の結果と今後の展望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102.png"/><Relationship Id="rId4" Type="http://schemas.openxmlformats.org/officeDocument/2006/relationships/image" Target="../media/image260.png"/><Relationship Id="rId9" Type="http://schemas.openxmlformats.org/officeDocument/2006/relationships/image" Target="../media/image3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0160" y="0"/>
            <a:ext cx="10424160" cy="68842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2874" y="4886325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>
                <a:solidFill>
                  <a:schemeClr val="bg1"/>
                </a:solidFill>
              </a:rPr>
              <a:t>LHC 13 </a:t>
            </a:r>
            <a:r>
              <a:rPr lang="en-US" altLang="ja-JP" sz="3200" dirty="0" err="1">
                <a:solidFill>
                  <a:schemeClr val="bg1"/>
                </a:solidFill>
              </a:rPr>
              <a:t>TeV</a:t>
            </a:r>
            <a:r>
              <a:rPr lang="en-US" altLang="ja-JP" sz="3200" dirty="0">
                <a:solidFill>
                  <a:schemeClr val="bg1"/>
                </a:solidFill>
              </a:rPr>
              <a:t> </a:t>
            </a:r>
            <a:r>
              <a:rPr lang="ja-JP" altLang="en-US" sz="3200" dirty="0">
                <a:solidFill>
                  <a:schemeClr val="bg1"/>
                </a:solidFill>
              </a:rPr>
              <a:t>衝突始まる </a:t>
            </a:r>
            <a:r>
              <a:rPr lang="ja-JP" altLang="en-US" sz="3200" dirty="0" smtClean="0">
                <a:solidFill>
                  <a:schemeClr val="bg1"/>
                </a:solidFill>
              </a:rPr>
              <a:t>－ </a:t>
            </a:r>
            <a:r>
              <a:rPr lang="en-US" altLang="ja-JP" sz="3200" dirty="0" smtClean="0">
                <a:solidFill>
                  <a:schemeClr val="bg1"/>
                </a:solidFill>
              </a:rPr>
              <a:t/>
            </a:r>
            <a:br>
              <a:rPr lang="en-US" altLang="ja-JP" sz="3200" dirty="0" smtClean="0">
                <a:solidFill>
                  <a:schemeClr val="bg1"/>
                </a:solidFill>
              </a:rPr>
            </a:br>
            <a:r>
              <a:rPr lang="ja-JP" altLang="en-US" sz="3200" dirty="0" smtClean="0">
                <a:solidFill>
                  <a:schemeClr val="bg1"/>
                </a:solidFill>
              </a:rPr>
              <a:t>最新</a:t>
            </a:r>
            <a:r>
              <a:rPr lang="ja-JP" altLang="en-US" sz="3200" dirty="0">
                <a:solidFill>
                  <a:schemeClr val="bg1"/>
                </a:solidFill>
              </a:rPr>
              <a:t>の結果と今後の展望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849738" y="6236217"/>
            <a:ext cx="8219256" cy="648072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2015</a:t>
            </a:r>
            <a:r>
              <a:rPr lang="ja-JP" altLang="en-US" b="1" dirty="0" smtClean="0">
                <a:solidFill>
                  <a:schemeClr val="bg1"/>
                </a:solidFill>
              </a:rPr>
              <a:t>年 </a:t>
            </a:r>
            <a:r>
              <a:rPr lang="en-US" altLang="ja-JP" b="1" dirty="0" smtClean="0">
                <a:solidFill>
                  <a:schemeClr val="bg1"/>
                </a:solidFill>
              </a:rPr>
              <a:t>10</a:t>
            </a:r>
            <a:r>
              <a:rPr lang="ja-JP" altLang="en-US" b="1" dirty="0" smtClean="0">
                <a:solidFill>
                  <a:schemeClr val="bg1"/>
                </a:solidFill>
              </a:rPr>
              <a:t>月 </a:t>
            </a:r>
            <a:r>
              <a:rPr lang="en-US" altLang="ja-JP" b="1" smtClean="0">
                <a:solidFill>
                  <a:schemeClr val="bg1"/>
                </a:solidFill>
              </a:rPr>
              <a:t>28</a:t>
            </a:r>
            <a:r>
              <a:rPr lang="ja-JP" altLang="en-US" b="1" smtClean="0">
                <a:solidFill>
                  <a:schemeClr val="bg1"/>
                </a:solidFill>
              </a:rPr>
              <a:t>日  </a:t>
            </a:r>
            <a:r>
              <a:rPr lang="ja-JP" altLang="en-US" b="1" dirty="0" smtClean="0">
                <a:solidFill>
                  <a:schemeClr val="bg1"/>
                </a:solidFill>
              </a:rPr>
              <a:t>神戸大学 粒子物理研究室  山崎祐司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7" name="Picture 2" descr="http://www.sci.kobe-u.ac.jp/introduction/logo2/logo-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1440160" cy="7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0"/>
    </mc:Choice>
    <mc:Fallback xmlns="">
      <p:transition spd="slow" advTm="392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cap="none" dirty="0" smtClean="0"/>
              <a:t>Run1 / Run2 </a:t>
            </a:r>
            <a:r>
              <a:rPr kumimoji="1" lang="ja-JP" altLang="en-US" cap="none" dirty="0" smtClean="0"/>
              <a:t>の物理結果</a:t>
            </a:r>
            <a:r>
              <a:rPr kumimoji="1" lang="en-US" altLang="ja-JP" cap="none" dirty="0" smtClean="0"/>
              <a:t/>
            </a:r>
            <a:br>
              <a:rPr kumimoji="1" lang="en-US" altLang="ja-JP" cap="none" dirty="0" smtClean="0"/>
            </a:br>
            <a:r>
              <a:rPr kumimoji="1" lang="en-US" altLang="ja-JP" cap="none" dirty="0" smtClean="0"/>
              <a:t>(1): </a:t>
            </a:r>
            <a:r>
              <a:rPr kumimoji="1" lang="ja-JP" altLang="en-US" cap="none" dirty="0" smtClean="0"/>
              <a:t>標準模型，</a:t>
            </a:r>
            <a:r>
              <a:rPr kumimoji="1" lang="en-US" altLang="ja-JP" cap="none" dirty="0" smtClean="0"/>
              <a:t>Higgs</a:t>
            </a:r>
            <a:endParaRPr kumimoji="1" lang="en-GB" cap="none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 smtClean="0"/>
              <a:t>Higgs </a:t>
            </a:r>
            <a:r>
              <a:rPr kumimoji="1" lang="ja-JP" altLang="en-US" dirty="0" err="1" smtClean="0"/>
              <a:t>だけ</a:t>
            </a:r>
            <a:r>
              <a:rPr kumimoji="1" lang="ja-JP" altLang="en-US" dirty="0" smtClean="0"/>
              <a:t>じゃない</a:t>
            </a:r>
            <a:r>
              <a:rPr kumimoji="1" lang="en-US" altLang="ja-JP" dirty="0" smtClean="0"/>
              <a:t>…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1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3310"/>
            <a:ext cx="8229600" cy="706090"/>
          </a:xfrm>
        </p:spPr>
        <p:txBody>
          <a:bodyPr/>
          <a:lstStyle/>
          <a:p>
            <a:r>
              <a:rPr kumimoji="1" lang="en-US" altLang="ja-JP" dirty="0" smtClean="0"/>
              <a:t>Run-2 </a:t>
            </a:r>
            <a:r>
              <a:rPr kumimoji="1" lang="ja-JP" altLang="en-US" dirty="0" smtClean="0"/>
              <a:t>の最新結果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124744"/>
            <a:ext cx="4032448" cy="5256584"/>
          </a:xfrm>
        </p:spPr>
        <p:txBody>
          <a:bodyPr/>
          <a:lstStyle/>
          <a:p>
            <a:r>
              <a:rPr kumimoji="1" lang="ja-JP" altLang="en-US" dirty="0" smtClean="0"/>
              <a:t>夏・初秋 </a:t>
            </a:r>
            <a:r>
              <a:rPr kumimoji="1" lang="en-US" altLang="ja-JP" dirty="0" smtClean="0"/>
              <a:t>(LHCP) 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コンファレンスの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結果は，生成量の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大きい事象に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関するもののみ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散乱断面積が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大きい</a:t>
            </a:r>
            <a:endParaRPr kumimoji="1" lang="en-US" altLang="ja-JP" dirty="0" smtClean="0"/>
          </a:p>
          <a:p>
            <a:r>
              <a:rPr lang="ja-JP" altLang="en-US" dirty="0" smtClean="0"/>
              <a:t>実験の経過は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多少</a:t>
            </a:r>
            <a:r>
              <a:rPr lang="ja-JP" altLang="en-US" dirty="0"/>
              <a:t>の問題</a:t>
            </a:r>
            <a:r>
              <a:rPr lang="ja-JP" altLang="en-US" dirty="0" smtClean="0"/>
              <a:t>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あった</a:t>
            </a:r>
            <a:r>
              <a:rPr lang="ja-JP" altLang="en-US" dirty="0"/>
              <a:t>が</a:t>
            </a:r>
            <a:r>
              <a:rPr lang="ja-JP" altLang="en-US" dirty="0" smtClean="0"/>
              <a:t>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おおむね順調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206" t="6830" r="32921" b="3529"/>
          <a:stretch/>
        </p:blipFill>
        <p:spPr>
          <a:xfrm>
            <a:off x="3131840" y="947848"/>
            <a:ext cx="5832648" cy="54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tlas.web.cern.ch/Atlas/GROUPS/PHYSICS/CombinedSummaryPlots/SM/ATLAS_b_SMSummary_FiducialXsect/ATLAS_b_SMSummary_FiducialXsect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78730"/>
            <a:ext cx="8229600" cy="614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06090"/>
          </a:xfrm>
        </p:spPr>
        <p:txBody>
          <a:bodyPr>
            <a:normAutofit fontScale="90000"/>
          </a:bodyPr>
          <a:lstStyle/>
          <a:p>
            <a:r>
              <a:rPr kumimoji="1" lang="en-GB" dirty="0" smtClean="0"/>
              <a:t>ATLAS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Run1</a:t>
            </a:r>
            <a:r>
              <a:rPr lang="ja-JP" altLang="en-US" dirty="0" smtClean="0"/>
              <a:t>標準模型測定まとめ </a:t>
            </a:r>
            <a:r>
              <a:rPr kumimoji="1" lang="en-GB" dirty="0" smtClean="0"/>
              <a:t>(Higgs</a:t>
            </a:r>
            <a:r>
              <a:rPr kumimoji="1" lang="ja-JP" altLang="en-US" dirty="0" smtClean="0"/>
              <a:t> 入り</a:t>
            </a:r>
            <a:r>
              <a:rPr kumimoji="1" lang="en-GB" dirty="0" smtClean="0"/>
              <a:t>)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3733408" y="3479117"/>
            <a:ext cx="1699270" cy="114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/>
          <p:cNvGrpSpPr/>
          <p:nvPr/>
        </p:nvGrpSpPr>
        <p:grpSpPr>
          <a:xfrm>
            <a:off x="0" y="4005064"/>
            <a:ext cx="1872208" cy="1728192"/>
            <a:chOff x="0" y="4005064"/>
            <a:chExt cx="1872208" cy="1728192"/>
          </a:xfrm>
        </p:grpSpPr>
        <p:sp>
          <p:nvSpPr>
            <p:cNvPr id="6" name="角丸四角形吹き出し 5"/>
            <p:cNvSpPr/>
            <p:nvPr/>
          </p:nvSpPr>
          <p:spPr>
            <a:xfrm>
              <a:off x="0" y="4005064"/>
              <a:ext cx="1872208" cy="1728192"/>
            </a:xfrm>
            <a:prstGeom prst="wedgeRoundRectCallout">
              <a:avLst>
                <a:gd name="adj1" fmla="val 65995"/>
                <a:gd name="adj2" fmla="val -4836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GB" dirty="0" smtClean="0"/>
                <a:t>W, Z + jets</a:t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endParaRPr kumimoji="1" lang="en-GB" dirty="0"/>
            </a:p>
          </p:txBody>
        </p:sp>
        <p:pic>
          <p:nvPicPr>
            <p:cNvPr id="8" name="Picture 5" descr="WW-BG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8" t="32772" r="20495" b="34456"/>
            <a:stretch/>
          </p:blipFill>
          <p:spPr bwMode="auto">
            <a:xfrm>
              <a:off x="197916" y="4483541"/>
              <a:ext cx="1476375" cy="105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2811820" y="1384820"/>
            <a:ext cx="1616164" cy="1728192"/>
            <a:chOff x="2811820" y="1384820"/>
            <a:chExt cx="1616164" cy="1728192"/>
          </a:xfrm>
        </p:grpSpPr>
        <p:sp>
          <p:nvSpPr>
            <p:cNvPr id="12" name="角丸四角形吹き出し 11"/>
            <p:cNvSpPr/>
            <p:nvPr/>
          </p:nvSpPr>
          <p:spPr>
            <a:xfrm>
              <a:off x="2811820" y="1384820"/>
              <a:ext cx="1616164" cy="1728192"/>
            </a:xfrm>
            <a:prstGeom prst="wedgeRoundRectCallout">
              <a:avLst>
                <a:gd name="adj1" fmla="val -18389"/>
                <a:gd name="adj2" fmla="val 75834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r>
                <a:rPr kumimoji="1" lang="en-GB" dirty="0" smtClean="0"/>
                <a:t/>
              </a:r>
              <a:br>
                <a:rPr kumimoji="1" lang="en-GB" dirty="0" smtClean="0"/>
              </a:br>
              <a:endParaRPr kumimoji="1"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角丸四角形吹き出し 9"/>
                <p:cNvSpPr/>
                <p:nvPr/>
              </p:nvSpPr>
              <p:spPr>
                <a:xfrm>
                  <a:off x="2811820" y="1384820"/>
                  <a:ext cx="1616164" cy="1728192"/>
                </a:xfrm>
                <a:prstGeom prst="wedgeRoundRectCallout">
                  <a:avLst>
                    <a:gd name="adj1" fmla="val 23259"/>
                    <a:gd name="adj2" fmla="val 84652"/>
                    <a:gd name="adj3" fmla="val 16667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b="0" i="1" dirty="0" smtClean="0">
                      <a:latin typeface="Cambria Math" panose="02040503050406030204" pitchFamily="18" charset="0"/>
                    </a:rPr>
                    <a:t/>
                  </a:r>
                  <a:br>
                    <a:rPr kumimoji="1" lang="en-US" b="0" i="1" dirty="0" smtClean="0"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̅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a14:m>
                  <a:r>
                    <a:rPr kumimoji="1" lang="en-GB" dirty="0" smtClean="0"/>
                    <a:t>, single top</a:t>
                  </a:r>
                  <a:br>
                    <a:rPr kumimoji="1" lang="en-GB" dirty="0" smtClean="0"/>
                  </a:br>
                  <a:r>
                    <a:rPr kumimoji="1" lang="en-GB" dirty="0" smtClean="0"/>
                    <a:t/>
                  </a:r>
                  <a:br>
                    <a:rPr kumimoji="1" lang="en-GB" dirty="0" smtClean="0"/>
                  </a:br>
                  <a:r>
                    <a:rPr kumimoji="1" lang="en-GB" dirty="0" smtClean="0"/>
                    <a:t/>
                  </a:r>
                  <a:br>
                    <a:rPr kumimoji="1" lang="en-GB" dirty="0" smtClean="0"/>
                  </a:br>
                  <a:r>
                    <a:rPr kumimoji="1" lang="en-GB" dirty="0" smtClean="0"/>
                    <a:t/>
                  </a:r>
                  <a:br>
                    <a:rPr kumimoji="1" lang="en-GB" dirty="0" smtClean="0"/>
                  </a:br>
                  <a:r>
                    <a:rPr kumimoji="1" lang="en-GB" dirty="0" smtClean="0"/>
                    <a:t/>
                  </a:r>
                  <a:br>
                    <a:rPr kumimoji="1" lang="en-GB" dirty="0" smtClean="0"/>
                  </a:br>
                  <a:endParaRPr kumimoji="1" lang="en-GB" dirty="0"/>
                </a:p>
              </p:txBody>
            </p:sp>
          </mc:Choice>
          <mc:Fallback xmlns="">
            <p:sp>
              <p:nvSpPr>
                <p:cNvPr id="10" name="角丸四角形吹き出し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1820" y="1384820"/>
                  <a:ext cx="1616164" cy="1728192"/>
                </a:xfrm>
                <a:prstGeom prst="wedgeRoundRectCallout">
                  <a:avLst>
                    <a:gd name="adj1" fmla="val 23259"/>
                    <a:gd name="adj2" fmla="val 84652"/>
                    <a:gd name="adj3" fmla="val 16667"/>
                  </a:avLst>
                </a:prstGeom>
                <a:blipFill rotWithShape="0">
                  <a:blip r:embed="rId5"/>
                  <a:stretch>
                    <a:fillRect t="-7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6" descr="https://atlas.web.cern.ch/Atlas/GROUPS/PHYSICS/CONFNOTES/ATLAS-CONF-2012-132/fig_01b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767676"/>
              <a:ext cx="1120140" cy="1186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角丸四角形吹き出し 14"/>
          <p:cNvSpPr/>
          <p:nvPr/>
        </p:nvSpPr>
        <p:spPr>
          <a:xfrm>
            <a:off x="3236105" y="5239927"/>
            <a:ext cx="943867" cy="481621"/>
          </a:xfrm>
          <a:prstGeom prst="wedgeRoundRectCallout">
            <a:avLst>
              <a:gd name="adj1" fmla="val 65995"/>
              <a:gd name="adj2" fmla="val -483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Higgs</a:t>
            </a:r>
            <a:endParaRPr kumimoji="1" lang="en-GB" dirty="0"/>
          </a:p>
        </p:txBody>
      </p:sp>
      <p:sp>
        <p:nvSpPr>
          <p:cNvPr id="13" name="角丸四角形 12"/>
          <p:cNvSpPr/>
          <p:nvPr/>
        </p:nvSpPr>
        <p:spPr>
          <a:xfrm>
            <a:off x="5546713" y="3212976"/>
            <a:ext cx="1296144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dirty="0" err="1" smtClean="0"/>
              <a:t>Diboson</a:t>
            </a:r>
            <a:endParaRPr kumimoji="1" lang="en-GB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589204" y="3846730"/>
            <a:ext cx="1151148" cy="1696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右中かっこ 24"/>
          <p:cNvSpPr/>
          <p:nvPr/>
        </p:nvSpPr>
        <p:spPr>
          <a:xfrm rot="17714274">
            <a:off x="5395669" y="3273392"/>
            <a:ext cx="368887" cy="142727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9" name="角丸四角形吹き出し 18"/>
          <p:cNvSpPr/>
          <p:nvPr/>
        </p:nvSpPr>
        <p:spPr>
          <a:xfrm>
            <a:off x="4855952" y="5013176"/>
            <a:ext cx="1300224" cy="1133450"/>
          </a:xfrm>
          <a:prstGeom prst="wedgeRoundRectCallout">
            <a:avLst>
              <a:gd name="adj1" fmla="val -123567"/>
              <a:gd name="adj2" fmla="val -14079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pic>
        <p:nvPicPr>
          <p:cNvPr id="2050" name="Picture 2" descr="https://atlas.web.cern.ch/Atlas/GROUPS/PHYSICS/PAPERS/STDM-2012-01/fig_01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56991"/>
            <a:ext cx="1158240" cy="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角丸四角形吹き出し 20"/>
          <p:cNvSpPr/>
          <p:nvPr/>
        </p:nvSpPr>
        <p:spPr>
          <a:xfrm>
            <a:off x="35496" y="2348880"/>
            <a:ext cx="1872208" cy="1380353"/>
          </a:xfrm>
          <a:prstGeom prst="wedgeRoundRectCallout">
            <a:avLst>
              <a:gd name="adj1" fmla="val 65420"/>
              <a:gd name="adj2" fmla="val -1142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dirty="0" smtClean="0"/>
              <a:t>W, Z</a:t>
            </a:r>
            <a:br>
              <a:rPr kumimoji="1" lang="en-GB" dirty="0" smtClean="0"/>
            </a:br>
            <a:r>
              <a:rPr kumimoji="1" lang="en-GB" dirty="0" smtClean="0"/>
              <a:t/>
            </a:r>
            <a:br>
              <a:rPr kumimoji="1" lang="en-GB" dirty="0" smtClean="0"/>
            </a:br>
            <a:r>
              <a:rPr kumimoji="1" lang="en-GB" dirty="0" smtClean="0"/>
              <a:t/>
            </a:r>
            <a:br>
              <a:rPr kumimoji="1" lang="en-GB" dirty="0" smtClean="0"/>
            </a:br>
            <a:endParaRPr kumimoji="1" lang="en-GB" dirty="0"/>
          </a:p>
        </p:txBody>
      </p:sp>
      <p:pic>
        <p:nvPicPr>
          <p:cNvPr id="23" name="Picture 5" descr="WW-BG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" t="616" r="56491" b="70422"/>
          <a:stretch/>
        </p:blipFill>
        <p:spPr bwMode="auto">
          <a:xfrm>
            <a:off x="344244" y="2769608"/>
            <a:ext cx="1296143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28"/>
    </mc:Choice>
    <mc:Fallback xmlns="">
      <p:transition spd="slow" advTm="6722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2747"/>
            <a:ext cx="8229600" cy="70609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Run2 </a:t>
            </a:r>
            <a:r>
              <a:rPr kumimoji="1" lang="ja-JP" altLang="en-US" dirty="0" smtClean="0"/>
              <a:t>標準模型のチェック：散乱断面積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5229200"/>
            <a:ext cx="4195121" cy="1492275"/>
          </a:xfrm>
        </p:spPr>
        <p:txBody>
          <a:bodyPr>
            <a:normAutofit/>
          </a:bodyPr>
          <a:lstStyle/>
          <a:p>
            <a:r>
              <a:rPr kumimoji="1" lang="ja-JP" altLang="en-US" sz="1800" dirty="0" smtClean="0"/>
              <a:t>パートンが見えない</a:t>
            </a:r>
            <a:r>
              <a:rPr kumimoji="1" lang="en-US" altLang="ja-JP" sz="1800" dirty="0" smtClean="0"/>
              <a:t/>
            </a:r>
            <a:br>
              <a:rPr kumimoji="1" lang="en-US" altLang="ja-JP" sz="1800" dirty="0" smtClean="0"/>
            </a:br>
            <a:r>
              <a:rPr kumimoji="1" lang="ja-JP" altLang="en-US" sz="1800" dirty="0" smtClean="0"/>
              <a:t>陽子はクォーク物質のパンケーキ</a:t>
            </a:r>
            <a:endParaRPr kumimoji="1" lang="en-US" altLang="ja-JP" sz="1800" dirty="0" smtClean="0"/>
          </a:p>
          <a:p>
            <a:r>
              <a:rPr kumimoji="1" lang="ja-JP" altLang="en-US" sz="1800" dirty="0" smtClean="0"/>
              <a:t>陽子は，エネルギーが大きくなると少しずつ</a:t>
            </a:r>
            <a:r>
              <a:rPr lang="ja-JP" altLang="en-US" sz="1800" dirty="0"/>
              <a:t>「</a:t>
            </a:r>
            <a:r>
              <a:rPr kumimoji="1" lang="ja-JP" altLang="en-US" sz="1800" dirty="0" smtClean="0"/>
              <a:t>大きく</a:t>
            </a:r>
            <a:r>
              <a:rPr lang="ja-JP" altLang="en-US" sz="1800" dirty="0"/>
              <a:t>」</a:t>
            </a:r>
            <a:r>
              <a:rPr kumimoji="1" lang="ja-JP" altLang="en-US" sz="1800" dirty="0" smtClean="0"/>
              <a:t>なっている</a:t>
            </a:r>
            <a:endParaRPr kumimoji="1" lang="en-US" altLang="ja-JP" sz="1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3074" name="Picture 2" descr="https://atlas.web.cern.ch/Atlas/GROUPS/PHYSICS/CONFNOTES/ATLAS-CONF-2015-038/fig_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6" y="2466496"/>
            <a:ext cx="3898776" cy="28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PHYSICS/CONFNOTES/ATLAS-CONF-2015-039/fig_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58" y="1844824"/>
            <a:ext cx="4023951" cy="2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/>
              <p:cNvSpPr txBox="1">
                <a:spLocks/>
              </p:cNvSpPr>
              <p:nvPr/>
            </p:nvSpPr>
            <p:spPr>
              <a:xfrm>
                <a:off x="4884609" y="4615938"/>
                <a:ext cx="3898776" cy="20683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kumimoji="1" sz="2200" kern="120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kumimoji="1" sz="18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–"/>
                  <a:defRPr kumimoji="1" sz="16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»"/>
                  <a:defRPr kumimoji="1" sz="14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1800" dirty="0" smtClean="0">
                    <a:latin typeface="Cambria Math" panose="02040503050406030204" pitchFamily="18" charset="0"/>
                  </a:rPr>
                  <a:t>パートン同士の散乱は「べき」で増える</a:t>
                </a:r>
                <a:endParaRPr lang="en-US" altLang="ja-JP" sz="180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sz="180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altLang="ja-JP" sz="1800" dirty="0" smtClean="0"/>
              </a:p>
              <a:p>
                <a:r>
                  <a:rPr lang="ja-JP" altLang="en-US" sz="1800" dirty="0" smtClean="0"/>
                  <a:t>パートンそのものが，衝突エネルギーが高くなるとべき乗で増加している</a:t>
                </a:r>
                <a:endParaRPr lang="en-US" altLang="ja-JP" sz="1800" dirty="0" smtClean="0"/>
              </a:p>
              <a:p>
                <a:endParaRPr lang="ja-JP" altLang="en-US" dirty="0"/>
              </a:p>
            </p:txBody>
          </p:sp>
        </mc:Choice>
        <mc:Fallback xmlns="">
          <p:sp>
            <p:nvSpPr>
              <p:cNvPr id="7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09" y="4615938"/>
                <a:ext cx="3898776" cy="2068339"/>
              </a:xfrm>
              <a:prstGeom prst="rect">
                <a:avLst/>
              </a:prstGeom>
              <a:blipFill rotWithShape="0">
                <a:blip r:embed="rId5"/>
                <a:stretch>
                  <a:fillRect l="-938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 descr="WW-BG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" t="616" r="56491" b="70422"/>
          <a:stretch/>
        </p:blipFill>
        <p:spPr bwMode="auto">
          <a:xfrm>
            <a:off x="7751515" y="917094"/>
            <a:ext cx="1296143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087106" y="893540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Drell</a:t>
            </a:r>
            <a:r>
              <a:rPr lang="en-US" altLang="ja-JP" dirty="0" smtClean="0"/>
              <a:t>-Yan:</a:t>
            </a:r>
          </a:p>
          <a:p>
            <a:r>
              <a:rPr lang="ja-JP" altLang="en-US" dirty="0" smtClean="0"/>
              <a:t>基本の </a:t>
            </a:r>
            <a:r>
              <a:rPr lang="en-US" altLang="ja-JP" dirty="0" smtClean="0"/>
              <a:t>2 </a:t>
            </a:r>
            <a:r>
              <a:rPr lang="ja-JP" altLang="en-US" dirty="0" smtClean="0"/>
              <a:t>⇒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プロセス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電弱相互作用</a:t>
            </a:r>
            <a:endParaRPr kumimoji="1" lang="en-GB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118" y="878118"/>
            <a:ext cx="2618837" cy="158201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7199" y="20971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全散乱断面積</a:t>
            </a:r>
            <a:endParaRPr kumimoji="1" lang="en-GB" dirty="0"/>
          </a:p>
        </p:txBody>
      </p:sp>
    </p:spTree>
    <p:extLst>
      <p:ext uri="{BB962C8B-B14F-4D97-AF65-F5344CB8AC3E}">
        <p14:creationId xmlns:p14="http://schemas.microsoft.com/office/powerpoint/2010/main" val="8868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588"/>
            <a:ext cx="8229600" cy="92714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詳細</a:t>
            </a:r>
            <a:r>
              <a:rPr lang="ja-JP" altLang="en-US" dirty="0" smtClean="0"/>
              <a:t>な</a:t>
            </a:r>
            <a:r>
              <a:rPr kumimoji="1" lang="en-GB" dirty="0" smtClean="0"/>
              <a:t> </a:t>
            </a:r>
            <a:r>
              <a:rPr lang="en-GB" dirty="0" smtClean="0"/>
              <a:t>SM</a:t>
            </a:r>
            <a:r>
              <a:rPr lang="en-GB" sz="1800" dirty="0" smtClean="0"/>
              <a:t>(Standard Model)</a:t>
            </a:r>
            <a:br>
              <a:rPr lang="en-GB" sz="1800" dirty="0" smtClean="0"/>
            </a:br>
            <a:r>
              <a:rPr lang="en-GB" dirty="0" smtClean="0"/>
              <a:t>/QCD</a:t>
            </a:r>
            <a:r>
              <a:rPr lang="en-GB" sz="1600" dirty="0" smtClean="0"/>
              <a:t>(Quantum Chromo-Dynamics)</a:t>
            </a:r>
            <a:r>
              <a:rPr lang="en-GB" dirty="0" smtClean="0"/>
              <a:t> </a:t>
            </a:r>
            <a:r>
              <a:rPr lang="ja-JP" altLang="en-US" dirty="0" smtClean="0"/>
              <a:t>のチェック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4601" y="1048708"/>
            <a:ext cx="3682752" cy="5256584"/>
          </a:xfrm>
        </p:spPr>
        <p:txBody>
          <a:bodyPr>
            <a:normAutofit/>
          </a:bodyPr>
          <a:lstStyle/>
          <a:p>
            <a:r>
              <a:rPr kumimoji="1" lang="en-GB" sz="2000" dirty="0" smtClean="0"/>
              <a:t>Multi-jet + weak boson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8" name="Picture 5" descr="WW-BG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32772" r="20495" b="34456"/>
          <a:stretch/>
        </p:blipFill>
        <p:spPr bwMode="auto">
          <a:xfrm>
            <a:off x="279338" y="1418514"/>
            <a:ext cx="1695483" cy="121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236785" y="2708920"/>
            <a:ext cx="4767263" cy="3301192"/>
            <a:chOff x="236785" y="2820855"/>
            <a:chExt cx="4767263" cy="3301192"/>
          </a:xfrm>
        </p:grpSpPr>
        <p:pic>
          <p:nvPicPr>
            <p:cNvPr id="4098" name="Picture 2" descr="https://atlas.web.cern.ch/Atlas/GROUPS/PHYSICS/PAPERS/STDM-2012-24/fig_11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85" y="3070999"/>
              <a:ext cx="4767263" cy="305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2881992" y="2820855"/>
              <a:ext cx="2122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GB" sz="1400" dirty="0" smtClean="0"/>
                <a:t>Eur</a:t>
              </a:r>
              <a:r>
                <a:rPr lang="en-GB" sz="1400" dirty="0" smtClean="0"/>
                <a:t>. Phys. J. C (2015) 75:82</a:t>
              </a:r>
              <a:endParaRPr kumimoji="1" lang="en-GB" sz="1400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741082" y="3613163"/>
            <a:ext cx="3079390" cy="3200213"/>
            <a:chOff x="5415859" y="3520609"/>
            <a:chExt cx="3079390" cy="3200213"/>
          </a:xfrm>
        </p:grpSpPr>
        <p:pic>
          <p:nvPicPr>
            <p:cNvPr id="4102" name="Picture 6" descr="https://atlas.web.cern.ch/Atlas/GROUPS/PHYSICS/PAPERS/STDM-2013-02/fig_11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859" y="3520609"/>
              <a:ext cx="3079390" cy="3200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6886466" y="4129308"/>
              <a:ext cx="146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JHEP04(2014)031</a:t>
              </a:r>
              <a:endParaRPr kumimoji="1" lang="en-GB" sz="1400" dirty="0"/>
            </a:p>
          </p:txBody>
        </p:sp>
      </p:grp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3674704" y="1048708"/>
            <a:ext cx="485724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kumimoji="1" sz="2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kumimoji="1"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kumimoji="1"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kumimoji="1" sz="1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»"/>
              <a:defRPr kumimoji="1" sz="1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2000" dirty="0"/>
              <a:t>Vector-Boson Fusion + </a:t>
            </a:r>
            <a:r>
              <a:rPr lang="en-GB" altLang="ja-JP" sz="2000" dirty="0" smtClean="0"/>
              <a:t>2 forward </a:t>
            </a:r>
            <a:r>
              <a:rPr lang="en-GB" altLang="ja-JP" sz="2000" dirty="0"/>
              <a:t>jets</a:t>
            </a:r>
          </a:p>
          <a:p>
            <a:pPr lvl="1"/>
            <a:r>
              <a:rPr lang="en-GB" altLang="ja-JP" sz="1800" dirty="0" smtClean="0"/>
              <a:t>special </a:t>
            </a:r>
            <a:r>
              <a:rPr lang="en-GB" altLang="ja-JP" sz="1800" dirty="0"/>
              <a:t>topology, needed to check against simulation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Font typeface="Arial" pitchFamily="34" charset="0"/>
              <a:buNone/>
            </a:pPr>
            <a:endParaRPr lang="en-GB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857" y="6080029"/>
            <a:ext cx="54938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新物理さがしのバックグランドの</a:t>
            </a:r>
            <a:r>
              <a:rPr lang="ja-JP" altLang="en-US" dirty="0"/>
              <a:t>理解</a:t>
            </a:r>
            <a:r>
              <a:rPr lang="ja-JP" altLang="en-US" dirty="0" smtClean="0"/>
              <a:t>に重要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理論の予言精度が格段に向上：実験に間に合った！</a:t>
            </a:r>
            <a:endParaRPr lang="en-GB" altLang="ja-JP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516216" y="1628800"/>
            <a:ext cx="2655558" cy="1793906"/>
            <a:chOff x="6567760" y="1683568"/>
            <a:chExt cx="2655558" cy="1793906"/>
          </a:xfrm>
        </p:grpSpPr>
        <p:pic>
          <p:nvPicPr>
            <p:cNvPr id="4100" name="Picture 4" descr="https://atlas.web.cern.ch/Atlas/GROUPS/PHYSICS/PAPERS/STDM-2013-02/fig_01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760" y="1976563"/>
              <a:ext cx="2200275" cy="141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右大かっこ 12"/>
            <p:cNvSpPr/>
            <p:nvPr/>
          </p:nvSpPr>
          <p:spPr>
            <a:xfrm>
              <a:off x="8686800" y="1976563"/>
              <a:ext cx="277688" cy="1411605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8239424" y="1683568"/>
              <a:ext cx="626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GB" sz="1400" dirty="0" smtClean="0"/>
                <a:t>q (jet)</a:t>
              </a:r>
              <a:endParaRPr kumimoji="1" lang="en-GB" sz="1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059962" y="3169697"/>
              <a:ext cx="626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GB" sz="1400" dirty="0" smtClean="0"/>
                <a:t>q (jet)</a:t>
              </a:r>
              <a:endParaRPr kumimoji="1" lang="en-GB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8739019" y="2527212"/>
                  <a:ext cx="484299" cy="32508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sz="1400" b="0" i="1" smtClean="0">
                                <a:latin typeface="Cambria Math" panose="02040503050406030204" pitchFamily="18" charset="0"/>
                              </a:rPr>
                              <m:t>𝑗𝑗</m:t>
                            </m:r>
                          </m:sub>
                        </m:sSub>
                      </m:oMath>
                    </m:oMathPara>
                  </a14:m>
                  <a:endParaRPr kumimoji="1" lang="en-GB" sz="1400" dirty="0"/>
                </a:p>
              </p:txBody>
            </p:sp>
          </mc:Choice>
          <mc:Fallback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9019" y="2527212"/>
                  <a:ext cx="484299" cy="32508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角丸四角形吹き出し 15"/>
          <p:cNvSpPr/>
          <p:nvPr/>
        </p:nvSpPr>
        <p:spPr>
          <a:xfrm>
            <a:off x="2109060" y="2006102"/>
            <a:ext cx="1886109" cy="612648"/>
          </a:xfrm>
          <a:prstGeom prst="wedgeRoundRectCallout">
            <a:avLst>
              <a:gd name="adj1" fmla="val -77541"/>
              <a:gd name="adj2" fmla="val 2562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/>
              <a:t>グルーオン</a:t>
            </a:r>
            <a:r>
              <a:rPr lang="ja-JP" altLang="en-US" dirty="0" smtClean="0"/>
              <a:t>放射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→ </a:t>
            </a:r>
            <a:r>
              <a:rPr lang="ja-JP" altLang="en-US" dirty="0"/>
              <a:t>ジェット</a:t>
            </a:r>
            <a:endParaRPr lang="en-GB" altLang="ja-JP" dirty="0"/>
          </a:p>
        </p:txBody>
      </p:sp>
    </p:spTree>
    <p:extLst>
      <p:ext uri="{BB962C8B-B14F-4D97-AF65-F5344CB8AC3E}">
        <p14:creationId xmlns:p14="http://schemas.microsoft.com/office/powerpoint/2010/main" val="5400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4"/>
    </mc:Choice>
    <mc:Fallback xmlns="">
      <p:transition spd="slow" advTm="8242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10370" cy="70609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トップクォーク質量測定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022" y="1099766"/>
            <a:ext cx="8229600" cy="5256584"/>
          </a:xfrm>
        </p:spPr>
        <p:txBody>
          <a:bodyPr/>
          <a:lstStyle/>
          <a:p>
            <a:r>
              <a:rPr kumimoji="1" lang="ja-JP" altLang="en-US" dirty="0" smtClean="0"/>
              <a:t>標準模型の命運を決める？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わずかな違いが，プランクスケールでの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ヒッグスポテンシャルの形に影響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直接測定，断面積経由測定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8196" name="Picture 4" descr="https://atlas.web.cern.ch/Atlas/GROUPS/PHYSICS/PAPERS/TOPQ-2013-04/fig_07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093" y="2780928"/>
            <a:ext cx="3706073" cy="26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atlas.web.cern.ch/Atlas/GROUPS/PHYSICS/CombinedSummaryPlots/TOP/mtopSummary_All/mtopSummary_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4" y="2853708"/>
            <a:ext cx="4994396" cy="39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813753" y="2454206"/>
            <a:ext cx="2178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Eur.Phys.J</a:t>
            </a:r>
            <a:r>
              <a:rPr lang="en-GB" sz="1400" dirty="0"/>
              <a:t>. C74 (2014) 3109</a:t>
            </a:r>
            <a:endParaRPr kumimoji="1" lang="en-GB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37674" y="5648464"/>
            <a:ext cx="223651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断面積の計算は，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そもそも正しい？</a:t>
            </a:r>
            <a:endParaRPr kumimoji="1" lang="en-GB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7664" y="5433020"/>
            <a:ext cx="996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ATLAS</a:t>
            </a:r>
            <a:br>
              <a:rPr kumimoji="1" lang="en-GB" dirty="0" smtClean="0"/>
            </a:br>
            <a:r>
              <a:rPr kumimoji="1" lang="en-GB" dirty="0" smtClean="0"/>
              <a:t>World</a:t>
            </a:r>
            <a:br>
              <a:rPr kumimoji="1" lang="en-GB" dirty="0" smtClean="0"/>
            </a:br>
            <a:r>
              <a:rPr kumimoji="1" lang="en-GB" dirty="0" err="1" smtClean="0"/>
              <a:t>Tevatron</a:t>
            </a:r>
            <a:endParaRPr kumimoji="1" lang="en-GB" dirty="0"/>
          </a:p>
        </p:txBody>
      </p:sp>
      <p:pic>
        <p:nvPicPr>
          <p:cNvPr id="1026" name="Picture 2" descr="https://atlas.web.cern.ch/Atlas/GROUPS/PHYSICS/PAPERS/TOPQ-2013-02/fig_04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55" y="124679"/>
            <a:ext cx="3175843" cy="229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620000" y="903647"/>
            <a:ext cx="14654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arXiv:1503.05427</a:t>
            </a:r>
            <a:endParaRPr kumimoji="1" lang="en-GB" sz="1400" dirty="0"/>
          </a:p>
        </p:txBody>
      </p:sp>
    </p:spTree>
    <p:extLst>
      <p:ext uri="{BB962C8B-B14F-4D97-AF65-F5344CB8AC3E}">
        <p14:creationId xmlns:p14="http://schemas.microsoft.com/office/powerpoint/2010/main" val="5938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08"/>
    </mc:Choice>
    <mc:Fallback xmlns="">
      <p:transition spd="slow" advTm="8420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706090"/>
          </a:xfrm>
        </p:spPr>
        <p:txBody>
          <a:bodyPr>
            <a:normAutofit/>
          </a:bodyPr>
          <a:lstStyle/>
          <a:p>
            <a:r>
              <a:rPr kumimoji="1" lang="en-GB" dirty="0" smtClean="0"/>
              <a:t>Top </a:t>
            </a:r>
            <a:r>
              <a:rPr lang="ja-JP" altLang="en-US" dirty="0" smtClean="0"/>
              <a:t>生成</a:t>
            </a:r>
            <a:r>
              <a:rPr lang="ja-JP" altLang="en-US" dirty="0"/>
              <a:t>断面積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13TeV </a:t>
            </a:r>
            <a:r>
              <a:rPr lang="ja-JP" altLang="en-US" dirty="0" smtClean="0"/>
              <a:t>測定！</a:t>
            </a:r>
            <a:endParaRPr lang="en-US" altLang="ja-JP" dirty="0" smtClean="0"/>
          </a:p>
          <a:p>
            <a:r>
              <a:rPr lang="ja-JP" altLang="en-US" dirty="0" smtClean="0"/>
              <a:t>微分散乱断面積は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結構違っている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⇒ よりよい理論を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     促している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pic>
        <p:nvPicPr>
          <p:cNvPr id="8200" name="Picture 8" descr="https://atlas.web.cern.ch/Atlas/GROUPS/PHYSICS/PAPERS/TOPQ-2013-07/fig_13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4" y="3448769"/>
            <a:ext cx="2813994" cy="31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2011" y="3188195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/>
              <a:t> arXiv:1502.05923</a:t>
            </a:r>
            <a:endParaRPr kumimoji="1" lang="en-GB" sz="1400" dirty="0"/>
          </a:p>
        </p:txBody>
      </p:sp>
      <p:pic>
        <p:nvPicPr>
          <p:cNvPr id="2050" name="Picture 2" descr="https://atlas.web.cern.ch/Atlas/GROUPS/PHYSICS/PAPERS/TOPQ-2013-07/fig_0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90689"/>
            <a:ext cx="2813209" cy="31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左矢印 6"/>
          <p:cNvSpPr/>
          <p:nvPr/>
        </p:nvSpPr>
        <p:spPr>
          <a:xfrm>
            <a:off x="6408311" y="5517232"/>
            <a:ext cx="427151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6645283" y="4293096"/>
                <a:ext cx="249299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GB" dirty="0" smtClean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𝑡𝑜𝑝</m:t>
                    </m:r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lang="ja-JP" altLang="en-US" dirty="0" smtClean="0"/>
                  <a:t>で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データのほうが少ない</a:t>
                </a:r>
                <a:endParaRPr lang="en-GB" altLang="ja-JP" dirty="0"/>
              </a:p>
              <a:p>
                <a:r>
                  <a:rPr lang="ja-JP" altLang="en-US" dirty="0" smtClean="0"/>
                  <a:t>⇒ 高次の計算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    </a:t>
                </a:r>
                <a:r>
                  <a:rPr lang="en-US" altLang="ja-JP" dirty="0" smtClean="0"/>
                  <a:t>(NLO </a:t>
                </a:r>
                <a:r>
                  <a:rPr lang="ja-JP" altLang="en-US" dirty="0" smtClean="0"/>
                  <a:t>→ </a:t>
                </a:r>
                <a:r>
                  <a:rPr lang="en-US" altLang="ja-JP" dirty="0" smtClean="0"/>
                  <a:t>NNLO) </a:t>
                </a:r>
                <a:r>
                  <a:rPr lang="ja-JP" altLang="en-US" dirty="0" smtClean="0"/>
                  <a:t>で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     改善する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283" y="4293096"/>
                <a:ext cx="2492990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1956" t="-2881" r="-1222" b="-45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https://atlas.web.cern.ch/Atlas/GROUPS/PHYSICS/CONFNOTES/ATLAS-CONF-2015-033/fig_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06" y="335152"/>
            <a:ext cx="4883753" cy="315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1"/>
    </mc:Choice>
    <mc:Fallback xmlns="">
      <p:transition spd="slow" advTm="5652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tlas.web.cern.ch/Atlas/GROUPS/PHYSICS/CombinedSummaryPlots/TOP/singletop_allchanvsroots/singletop_allchanvsroo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99" y="2603020"/>
            <a:ext cx="5466493" cy="41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439" y="244963"/>
            <a:ext cx="4042792" cy="706090"/>
          </a:xfrm>
        </p:spPr>
        <p:txBody>
          <a:bodyPr/>
          <a:lstStyle/>
          <a:p>
            <a:r>
              <a:rPr lang="en-GB" dirty="0"/>
              <a:t>S</a:t>
            </a:r>
            <a:r>
              <a:rPr kumimoji="1" lang="en-GB" dirty="0" smtClean="0"/>
              <a:t>ingle-top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dirty="0" smtClean="0"/>
                  <a:t>S/N </a:t>
                </a:r>
                <a:r>
                  <a:rPr lang="ja-JP" altLang="en-US" dirty="0" smtClean="0"/>
                  <a:t>決して</a:t>
                </a:r>
                <a:r>
                  <a:rPr lang="ja-JP" altLang="en-US" dirty="0"/>
                  <a:t>悪</a:t>
                </a:r>
                <a:r>
                  <a:rPr lang="ja-JP" altLang="en-US" dirty="0" smtClean="0"/>
                  <a:t>くな</a:t>
                </a:r>
                <a:r>
                  <a:rPr lang="ja-JP" altLang="en-US" dirty="0"/>
                  <a:t>い</a:t>
                </a:r>
                <a:endParaRPr kumimoji="1" lang="en-GB" dirty="0" smtClean="0"/>
              </a:p>
              <a:p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kumimoji="1"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𝑡𝑏</m:t>
                        </m:r>
                      </m:sub>
                    </m:sSub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1" lang="en-GB" dirty="0" smtClean="0"/>
                  <a:t> </a:t>
                </a:r>
                <a:r>
                  <a:rPr kumimoji="1" lang="ja-JP" altLang="en-US" dirty="0" smtClean="0"/>
                  <a:t>の精査，新物理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815" t="-11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7172" name="Picture 4" descr="https://atlas.web.cern.ch/Atlas/GROUPS/PHYSICS/CONFNOTES/ATLAS-CONF-2014-007/fig_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5728"/>
            <a:ext cx="3000756" cy="253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tlas.web.cern.ch/Atlas/GROUPS/PHYSICS/CONFNOTES/ATLAS-CONF-2014-007/fig_01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70" y="2666288"/>
            <a:ext cx="1680210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atlas.web.cern.ch/Atlas/GROUPS/PHYSICS/CONFNOTES/ATLAS-CONF-2014-007/fig_01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5" y="4159044"/>
            <a:ext cx="1112520" cy="11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atlas.web.cern.ch/Atlas/GROUPS/PHYSICS/CONFNOTES/ATLAS-CONF-2014-007/fig_01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74" y="5431492"/>
            <a:ext cx="1112520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000708" y="683096"/>
            <a:ext cx="1795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t-channel          →</a:t>
            </a:r>
            <a:br>
              <a:rPr kumimoji="1" lang="en-GB" dirty="0" smtClean="0"/>
            </a:br>
            <a:r>
              <a:rPr kumimoji="1" lang="en-GB" dirty="0" smtClean="0"/>
              <a:t>NN output:</a:t>
            </a:r>
            <a:br>
              <a:rPr kumimoji="1" lang="en-GB" dirty="0" smtClean="0"/>
            </a:br>
            <a:r>
              <a:rPr kumimoji="1" lang="en-GB" dirty="0" smtClean="0"/>
              <a:t>quite convincing!</a:t>
            </a:r>
            <a:endParaRPr kumimoji="1" lang="en-GB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225894" y="3340658"/>
            <a:ext cx="1778154" cy="41237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3353866" y="5044705"/>
            <a:ext cx="1778154" cy="41237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317302" y="6165304"/>
            <a:ext cx="534618" cy="4233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05603" y="5691256"/>
            <a:ext cx="150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s-channel:</a:t>
            </a:r>
            <a:br>
              <a:rPr kumimoji="1" lang="en-GB" dirty="0" smtClean="0"/>
            </a:br>
            <a:r>
              <a:rPr kumimoji="1" lang="en-GB" dirty="0" smtClean="0"/>
              <a:t>to be found …</a:t>
            </a:r>
            <a:endParaRPr kumimoji="1" lang="en-GB" dirty="0"/>
          </a:p>
        </p:txBody>
      </p:sp>
    </p:spTree>
    <p:extLst>
      <p:ext uri="{BB962C8B-B14F-4D97-AF65-F5344CB8AC3E}">
        <p14:creationId xmlns:p14="http://schemas.microsoft.com/office/powerpoint/2010/main" val="17970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0"/>
    </mc:Choice>
    <mc:Fallback xmlns="">
      <p:transition spd="slow" advTm="5099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13328"/>
            <a:ext cx="8229600" cy="6674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ジェットに崩壊する重い粒子の質量再構成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9168" y="1412776"/>
            <a:ext cx="7355160" cy="4968552"/>
          </a:xfrm>
        </p:spPr>
        <p:txBody>
          <a:bodyPr/>
          <a:lstStyle/>
          <a:p>
            <a:r>
              <a:rPr lang="en-GB" sz="2000" dirty="0" smtClean="0"/>
              <a:t>LHC </a:t>
            </a:r>
            <a:r>
              <a:rPr lang="ja-JP" altLang="en-US" sz="2000" dirty="0" smtClean="0"/>
              <a:t>では，重いトップクォークでも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運動量が大きければ，崩壊物が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狭い範囲に収まる</a:t>
            </a:r>
            <a:endParaRPr lang="en-US" altLang="ja-JP" sz="2000" dirty="0" smtClean="0"/>
          </a:p>
          <a:p>
            <a:r>
              <a:rPr lang="ja-JP" altLang="en-US" sz="2000" dirty="0"/>
              <a:t>一</a:t>
            </a:r>
            <a:r>
              <a:rPr lang="ja-JP" altLang="en-US" sz="2000" dirty="0" smtClean="0"/>
              <a:t>つの「ジェット」の内部構造から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複数の崩壊クォークを選り分け，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親クォーク（トップ）の質量を計算</a:t>
            </a:r>
            <a:endParaRPr lang="en-GB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5" name="Picture 2" descr="https://atlas.web.cern.ch/Atlas/GROUPS/PHYSICS/PAPERS/PERF-2012-02/fig_1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49256"/>
            <a:ext cx="2766388" cy="28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las.web.cern.ch/Atlas/GROUPS/PHYSICS/PAPERS/PERF-2012-02/fig_51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03" y="3858041"/>
            <a:ext cx="3680029" cy="27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las.web.cern.ch/Atlas/GROUPS/PHYSICS/PAPERS/PERF-2012-02/fig_06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75723"/>
            <a:ext cx="3689033" cy="119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043608" y="6413698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/>
              <a:t>JHEP09(2013)076</a:t>
            </a:r>
            <a:endParaRPr kumimoji="1" lang="en-GB" sz="1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1182022"/>
            <a:ext cx="3472815" cy="1089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926878" y="5013176"/>
                <a:ext cx="85536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sz="1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1"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sz="1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kumimoji="1" lang="en-US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en-US" sz="1400" b="0" dirty="0" smtClean="0"/>
                  <a:t> </a:t>
                </a:r>
                <a:br>
                  <a:rPr kumimoji="1" lang="en-US" sz="1400" b="0" dirty="0" smtClean="0"/>
                </a:br>
                <a:r>
                  <a:rPr kumimoji="1" lang="en-US" sz="1400" b="0" dirty="0" smtClean="0"/>
                  <a:t>       peak</a:t>
                </a:r>
                <a:br>
                  <a:rPr kumimoji="1" lang="en-US" sz="1400" b="0" dirty="0" smtClean="0"/>
                </a:br>
                <a:endParaRPr kumimoji="1" lang="en-GB" sz="1400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878" y="5013176"/>
                <a:ext cx="855362" cy="738664"/>
              </a:xfrm>
              <a:prstGeom prst="rect">
                <a:avLst/>
              </a:prstGeom>
              <a:blipFill rotWithShape="0">
                <a:blip r:embed="rId7"/>
                <a:stretch>
                  <a:fillRect r="-1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6845393" y="4526686"/>
            <a:ext cx="825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1400" dirty="0" smtClean="0"/>
              <a:t>top peak</a:t>
            </a:r>
            <a:endParaRPr kumimoji="1" lang="en-GB" sz="1400" dirty="0"/>
          </a:p>
        </p:txBody>
      </p:sp>
    </p:spTree>
    <p:extLst>
      <p:ext uri="{BB962C8B-B14F-4D97-AF65-F5344CB8AC3E}">
        <p14:creationId xmlns:p14="http://schemas.microsoft.com/office/powerpoint/2010/main" val="27894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47"/>
    </mc:Choice>
    <mc:Fallback xmlns="">
      <p:transition spd="slow" advTm="689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ja-JP" altLang="en-US" dirty="0"/>
                  <a:t>例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kumimoji="1" lang="en-GB" dirty="0" smtClean="0"/>
                  <a:t> resonance search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5172" b="-19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特に高い共鳴質量領域で感度向上</a:t>
            </a:r>
            <a:endParaRPr lang="en-US" altLang="ja-JP" dirty="0"/>
          </a:p>
          <a:p>
            <a:pPr lvl="1"/>
            <a:r>
              <a:rPr lang="ja-JP" altLang="en-US" dirty="0"/>
              <a:t>見</a:t>
            </a:r>
            <a:r>
              <a:rPr lang="ja-JP" altLang="en-US" dirty="0" smtClean="0"/>
              <a:t>ることのできる事象</a:t>
            </a:r>
            <a:r>
              <a:rPr lang="ja-JP" altLang="en-US" dirty="0"/>
              <a:t>数</a:t>
            </a:r>
            <a:r>
              <a:rPr lang="ja-JP" altLang="en-US" dirty="0" smtClean="0"/>
              <a:t>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１ケタ増える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1026" name="Picture 2" descr="https://atlas.web.cern.ch/Atlas/GROUPS/PHYSICS/CONFNOTES/ATLAS-CONF-2015-009/fig_0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74" y="1000703"/>
            <a:ext cx="3150860" cy="22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784307" y="6496606"/>
            <a:ext cx="230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ATLAS-CONF-2015-009</a:t>
            </a:r>
            <a:endParaRPr kumimoji="1" lang="en-GB" dirty="0"/>
          </a:p>
        </p:txBody>
      </p:sp>
      <p:pic>
        <p:nvPicPr>
          <p:cNvPr id="1032" name="Picture 8" descr="https://atlas.web.cern.ch/Atlas/GROUPS/PHYSICS/CONFNOTES/ATLAS-CONF-2015-009/fig_09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7329"/>
            <a:ext cx="3750945" cy="316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las.web.cern.ch/Atlas/GROUPS/PHYSICS/CONFNOTES/ATLAS-CONF-2015-009/fig_09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49" y="3370897"/>
            <a:ext cx="3750945" cy="316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619672" y="2890147"/>
            <a:ext cx="2449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Decay particles resolved</a:t>
            </a:r>
            <a:br>
              <a:rPr kumimoji="1" lang="en-GB" dirty="0" smtClean="0"/>
            </a:br>
            <a:r>
              <a:rPr kumimoji="1" lang="en-GB" dirty="0" smtClean="0"/>
              <a:t>(jets, leptons, </a:t>
            </a:r>
            <a:r>
              <a:rPr kumimoji="1" lang="en-GB" dirty="0" err="1" smtClean="0"/>
              <a:t>Etmiss</a:t>
            </a:r>
            <a:r>
              <a:rPr kumimoji="1" lang="en-GB" dirty="0" smtClean="0"/>
              <a:t>)</a:t>
            </a:r>
            <a:endParaRPr kumimoji="1" lang="en-GB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38599" y="3189064"/>
            <a:ext cx="270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tagged as a boosted object</a:t>
            </a:r>
            <a:endParaRPr kumimoji="1" lang="en-GB" dirty="0"/>
          </a:p>
        </p:txBody>
      </p:sp>
    </p:spTree>
    <p:extLst>
      <p:ext uri="{BB962C8B-B14F-4D97-AF65-F5344CB8AC3E}">
        <p14:creationId xmlns:p14="http://schemas.microsoft.com/office/powerpoint/2010/main" val="26191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3"/>
    </mc:Choice>
    <mc:Fallback xmlns="">
      <p:transition spd="slow" advTm="3744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GB" dirty="0" smtClean="0"/>
              <a:t>LHC (Large Hadron Collider) 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 CERN*</a:t>
            </a:r>
            <a:endParaRPr kumimoji="1" lang="en-GB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000" dirty="0" smtClean="0"/>
              <a:t>標準模型の予言する質量起源のヒッグス粒子，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標準模型を超える粒子・相互作用の発見が目的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世界最大，最高エネルギーの加速器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ATLAS (</a:t>
            </a:r>
            <a:r>
              <a:rPr kumimoji="1" lang="ja-JP" altLang="en-US" sz="2000" dirty="0" smtClean="0"/>
              <a:t>神戸</a:t>
            </a:r>
            <a:r>
              <a:rPr lang="ja-JP" altLang="en-US" sz="2000" dirty="0"/>
              <a:t>も</a:t>
            </a:r>
            <a:r>
              <a:rPr kumimoji="1" lang="en-US" altLang="ja-JP" sz="2000" dirty="0" smtClean="0"/>
              <a:t>),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CMS </a:t>
            </a:r>
            <a:r>
              <a:rPr kumimoji="1" lang="ja-JP" altLang="en-US" sz="2000" dirty="0" smtClean="0"/>
              <a:t>実験</a:t>
            </a:r>
            <a:endParaRPr kumimoji="1" lang="en-US" altLang="ja-JP" sz="2000" dirty="0" smtClean="0"/>
          </a:p>
          <a:p>
            <a:pPr>
              <a:buNone/>
            </a:pPr>
            <a:endParaRPr kumimoji="1" lang="en-US" altLang="ja-JP" dirty="0" smtClean="0"/>
          </a:p>
          <a:p>
            <a:pPr lvl="1">
              <a:buNone/>
            </a:pPr>
            <a:endParaRPr kumimoji="1" lang="en-US" altLang="ja-JP" dirty="0" smtClean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図 4" descr="Airy-new-A4-at-144-dpi.jpg"/>
          <p:cNvPicPr>
            <a:picLocks noChangeAspect="1"/>
          </p:cNvPicPr>
          <p:nvPr/>
        </p:nvPicPr>
        <p:blipFill>
          <a:blip r:embed="rId3" cstate="print"/>
          <a:srcRect t="4166" b="19792"/>
          <a:stretch>
            <a:fillRect/>
          </a:stretch>
        </p:blipFill>
        <p:spPr>
          <a:xfrm>
            <a:off x="3319429" y="2428869"/>
            <a:ext cx="5824571" cy="442913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349653" y="3136419"/>
            <a:ext cx="2845651" cy="343170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dirty="0" smtClean="0">
                <a:solidFill>
                  <a:prstClr val="black"/>
                </a:solidFill>
              </a:rPr>
              <a:t>周長</a:t>
            </a:r>
            <a:r>
              <a:rPr lang="en-US" altLang="ja-JP" dirty="0" smtClean="0">
                <a:solidFill>
                  <a:prstClr val="black"/>
                </a:solidFill>
              </a:rPr>
              <a:t>27km  </a:t>
            </a:r>
            <a:br>
              <a:rPr lang="en-US" altLang="ja-JP" dirty="0" smtClean="0">
                <a:solidFill>
                  <a:prstClr val="black"/>
                </a:solidFill>
              </a:rPr>
            </a:br>
            <a:r>
              <a:rPr lang="ja-JP" altLang="en-US" sz="1400" dirty="0" smtClean="0">
                <a:solidFill>
                  <a:prstClr val="black"/>
                </a:solidFill>
              </a:rPr>
              <a:t>（電子・陽電子衝突実験</a:t>
            </a:r>
            <a:r>
              <a:rPr lang="en-US" altLang="ja-JP" sz="1400" dirty="0" smtClean="0">
                <a:solidFill>
                  <a:prstClr val="black"/>
                </a:solidFill>
              </a:rPr>
              <a:t/>
            </a:r>
            <a:br>
              <a:rPr lang="en-US" altLang="ja-JP" sz="1400" dirty="0" smtClean="0">
                <a:solidFill>
                  <a:prstClr val="black"/>
                </a:solidFill>
              </a:rPr>
            </a:br>
            <a:r>
              <a:rPr lang="ja-JP" altLang="en-US" sz="1400" dirty="0" smtClean="0">
                <a:solidFill>
                  <a:prstClr val="black"/>
                </a:solidFill>
              </a:rPr>
              <a:t>　</a:t>
            </a:r>
            <a:r>
              <a:rPr lang="en-US" altLang="ja-JP" sz="1400" dirty="0" smtClean="0">
                <a:solidFill>
                  <a:prstClr val="black"/>
                </a:solidFill>
              </a:rPr>
              <a:t>LEP </a:t>
            </a:r>
            <a:r>
              <a:rPr lang="ja-JP" altLang="en-US" sz="1400" dirty="0" smtClean="0">
                <a:solidFill>
                  <a:prstClr val="black"/>
                </a:solidFill>
              </a:rPr>
              <a:t>トンネルの再利用）</a:t>
            </a:r>
            <a:endParaRPr lang="en-US" altLang="ja-JP" sz="1400" dirty="0" smtClean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7TeV = 7 </a:t>
            </a:r>
            <a:r>
              <a:rPr lang="ja-JP" altLang="en-US" dirty="0" smtClean="0">
                <a:solidFill>
                  <a:prstClr val="black"/>
                </a:solidFill>
              </a:rPr>
              <a:t>兆電子ボルト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 smtClean="0">
                <a:solidFill>
                  <a:prstClr val="black"/>
                </a:solidFill>
              </a:rPr>
              <a:t>（</a:t>
            </a:r>
            <a:r>
              <a:rPr lang="en-US" altLang="ja-JP" dirty="0" smtClean="0">
                <a:solidFill>
                  <a:prstClr val="black"/>
                </a:solidFill>
              </a:rPr>
              <a:t>1TeV = 10¹² eV</a:t>
            </a:r>
            <a:r>
              <a:rPr lang="ja-JP" altLang="en-US" dirty="0" smtClean="0">
                <a:solidFill>
                  <a:prstClr val="black"/>
                </a:solidFill>
              </a:rPr>
              <a:t>）の</a:t>
            </a:r>
            <a:r>
              <a:rPr lang="en-US" altLang="ja-JP" dirty="0" smtClean="0">
                <a:solidFill>
                  <a:prstClr val="black"/>
                </a:solidFill>
              </a:rPr>
              <a:t/>
            </a:r>
            <a:br>
              <a:rPr lang="en-US" altLang="ja-JP" dirty="0" smtClean="0">
                <a:solidFill>
                  <a:prstClr val="black"/>
                </a:solidFill>
              </a:rPr>
            </a:br>
            <a:r>
              <a:rPr lang="ja-JP" altLang="en-US" dirty="0" smtClean="0">
                <a:solidFill>
                  <a:prstClr val="black"/>
                </a:solidFill>
              </a:rPr>
              <a:t>陽子</a:t>
            </a:r>
            <a:r>
              <a:rPr lang="ja-JP" altLang="en-US" dirty="0">
                <a:solidFill>
                  <a:prstClr val="black"/>
                </a:solidFill>
              </a:rPr>
              <a:t>同士の衝突 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 smtClean="0">
                <a:solidFill>
                  <a:prstClr val="black"/>
                </a:solidFill>
              </a:rPr>
              <a:t>重心系エネルギー</a:t>
            </a:r>
            <a:r>
              <a:rPr lang="en-US" altLang="ja-JP" dirty="0" smtClean="0">
                <a:solidFill>
                  <a:prstClr val="black"/>
                </a:solidFill>
              </a:rPr>
              <a:t>14 </a:t>
            </a:r>
            <a:r>
              <a:rPr lang="en-US" altLang="ja-JP" dirty="0" err="1" smtClean="0">
                <a:solidFill>
                  <a:prstClr val="black"/>
                </a:solidFill>
              </a:rPr>
              <a:t>TeV</a:t>
            </a:r>
            <a:endParaRPr lang="en-US" altLang="ja-JP" dirty="0">
              <a:solidFill>
                <a:prstClr val="black"/>
              </a:solidFill>
            </a:endParaRPr>
          </a:p>
          <a:p>
            <a:pPr marL="180975" indent="-180975">
              <a:spcAft>
                <a:spcPts val="60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	</a:t>
            </a:r>
            <a:r>
              <a:rPr lang="ja-JP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←</a:t>
            </a:r>
            <a:r>
              <a:rPr lang="ja-JP" alt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  <a:t>2010-12 </a:t>
            </a:r>
            <a:r>
              <a:rPr lang="ja-JP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年は </a:t>
            </a:r>
            <a: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  <a:t>7/8 </a:t>
            </a:r>
            <a:r>
              <a:rPr lang="en-US" altLang="ja-JP" sz="1600" b="1" dirty="0" err="1" smtClean="0">
                <a:solidFill>
                  <a:schemeClr val="accent6">
                    <a:lumMod val="75000"/>
                  </a:schemeClr>
                </a:solidFill>
              </a:rPr>
              <a:t>TeV</a:t>
            </a:r>
            <a: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ja-JP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→ 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>2015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年 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>(Run 2)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>    13-14 </a:t>
            </a:r>
            <a:r>
              <a:rPr lang="en-US" altLang="ja-JP" sz="2400" b="1" dirty="0" err="1" smtClean="0">
                <a:solidFill>
                  <a:schemeClr val="accent6">
                    <a:lumMod val="75000"/>
                  </a:schemeClr>
                </a:solidFill>
              </a:rPr>
              <a:t>TeV</a:t>
            </a:r>
            <a:endParaRPr lang="en-US" altLang="ja-JP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40MHz </a:t>
            </a:r>
            <a:r>
              <a:rPr lang="ja-JP" altLang="en-US" dirty="0" smtClean="0">
                <a:solidFill>
                  <a:prstClr val="black"/>
                </a:solidFill>
              </a:rPr>
              <a:t>衝突</a:t>
            </a:r>
            <a:endParaRPr lang="en-US" altLang="ja-JP" dirty="0" smtClean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72087" y="1071546"/>
            <a:ext cx="27719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*CERN: </a:t>
            </a:r>
            <a:r>
              <a:rPr lang="ja-JP" altLang="en-US" dirty="0" smtClean="0">
                <a:solidFill>
                  <a:prstClr val="black"/>
                </a:solidFill>
              </a:rPr>
              <a:t>欧州原子核研究所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86578" y="2428868"/>
            <a:ext cx="1210588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モンブラン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86644" y="3214686"/>
            <a:ext cx="1620957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ジュネーブ市街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8086725" y="4481513"/>
            <a:ext cx="552450" cy="385762"/>
          </a:xfrm>
          <a:custGeom>
            <a:avLst/>
            <a:gdLst>
              <a:gd name="connsiteX0" fmla="*/ 0 w 552450"/>
              <a:gd name="connsiteY0" fmla="*/ 33337 h 385762"/>
              <a:gd name="connsiteX1" fmla="*/ 171450 w 552450"/>
              <a:gd name="connsiteY1" fmla="*/ 0 h 385762"/>
              <a:gd name="connsiteX2" fmla="*/ 361950 w 552450"/>
              <a:gd name="connsiteY2" fmla="*/ 157162 h 385762"/>
              <a:gd name="connsiteX3" fmla="*/ 552450 w 552450"/>
              <a:gd name="connsiteY3" fmla="*/ 385762 h 385762"/>
              <a:gd name="connsiteX4" fmla="*/ 457200 w 552450"/>
              <a:gd name="connsiteY4" fmla="*/ 385762 h 385762"/>
              <a:gd name="connsiteX5" fmla="*/ 238125 w 552450"/>
              <a:gd name="connsiteY5" fmla="*/ 200025 h 385762"/>
              <a:gd name="connsiteX6" fmla="*/ 0 w 552450"/>
              <a:gd name="connsiteY6" fmla="*/ 33337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450" h="385762">
                <a:moveTo>
                  <a:pt x="0" y="33337"/>
                </a:moveTo>
                <a:lnTo>
                  <a:pt x="171450" y="0"/>
                </a:lnTo>
                <a:lnTo>
                  <a:pt x="361950" y="157162"/>
                </a:lnTo>
                <a:lnTo>
                  <a:pt x="552450" y="385762"/>
                </a:lnTo>
                <a:lnTo>
                  <a:pt x="457200" y="385762"/>
                </a:lnTo>
                <a:lnTo>
                  <a:pt x="238125" y="200025"/>
                </a:lnTo>
                <a:lnTo>
                  <a:pt x="0" y="33337"/>
                </a:lnTo>
                <a:close/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358214" y="4214818"/>
            <a:ext cx="785786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CERN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3857620" y="4143380"/>
            <a:ext cx="4929222" cy="2500330"/>
          </a:xfrm>
          <a:prstGeom prst="ellipse">
            <a:avLst/>
          </a:prstGeom>
          <a:noFill/>
          <a:ln w="2540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8715404" y="5286388"/>
            <a:ext cx="142876" cy="142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8072462" y="4500570"/>
            <a:ext cx="142876" cy="142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6786578" y="4143380"/>
            <a:ext cx="142876" cy="142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3786182" y="5286388"/>
            <a:ext cx="142876" cy="142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57554" y="3500438"/>
            <a:ext cx="1005403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レマン湖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86446" y="6000768"/>
            <a:ext cx="1005403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フランス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15338" y="3714752"/>
            <a:ext cx="800219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スイス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0" name="フリーフォーム 29"/>
          <p:cNvSpPr/>
          <p:nvPr/>
        </p:nvSpPr>
        <p:spPr>
          <a:xfrm>
            <a:off x="6986588" y="4729163"/>
            <a:ext cx="595312" cy="180975"/>
          </a:xfrm>
          <a:custGeom>
            <a:avLst/>
            <a:gdLst>
              <a:gd name="connsiteX0" fmla="*/ 9525 w 595312"/>
              <a:gd name="connsiteY0" fmla="*/ 0 h 180975"/>
              <a:gd name="connsiteX1" fmla="*/ 157162 w 595312"/>
              <a:gd name="connsiteY1" fmla="*/ 0 h 180975"/>
              <a:gd name="connsiteX2" fmla="*/ 300037 w 595312"/>
              <a:gd name="connsiteY2" fmla="*/ 4762 h 180975"/>
              <a:gd name="connsiteX3" fmla="*/ 528637 w 595312"/>
              <a:gd name="connsiteY3" fmla="*/ 109537 h 180975"/>
              <a:gd name="connsiteX4" fmla="*/ 595312 w 595312"/>
              <a:gd name="connsiteY4" fmla="*/ 180975 h 180975"/>
              <a:gd name="connsiteX5" fmla="*/ 0 w 595312"/>
              <a:gd name="connsiteY5" fmla="*/ 142875 h 180975"/>
              <a:gd name="connsiteX6" fmla="*/ 9525 w 595312"/>
              <a:gd name="connsiteY6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312" h="180975">
                <a:moveTo>
                  <a:pt x="9525" y="0"/>
                </a:moveTo>
                <a:lnTo>
                  <a:pt x="157162" y="0"/>
                </a:lnTo>
                <a:lnTo>
                  <a:pt x="300037" y="4762"/>
                </a:lnTo>
                <a:lnTo>
                  <a:pt x="528637" y="109537"/>
                </a:lnTo>
                <a:lnTo>
                  <a:pt x="595312" y="180975"/>
                </a:lnTo>
                <a:lnTo>
                  <a:pt x="0" y="142875"/>
                </a:lnTo>
                <a:lnTo>
                  <a:pt x="9525" y="0"/>
                </a:lnTo>
                <a:close/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247785" y="4390609"/>
            <a:ext cx="76347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ATLAS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000496" y="5188549"/>
            <a:ext cx="61427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CMS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smtClean="0"/>
              <a:t>Run1</a:t>
            </a:r>
            <a:r>
              <a:rPr kumimoji="1" lang="ja-JP" altLang="en-US" cap="none" dirty="0" smtClean="0"/>
              <a:t>の </a:t>
            </a:r>
            <a:r>
              <a:rPr kumimoji="1" lang="en-US" altLang="ja-JP" cap="none" dirty="0" smtClean="0"/>
              <a:t>Higgs </a:t>
            </a:r>
            <a:r>
              <a:rPr kumimoji="1" lang="ja-JP" altLang="en-US" cap="none" dirty="0" smtClean="0"/>
              <a:t>物理，</a:t>
            </a:r>
            <a:r>
              <a:rPr kumimoji="1" lang="en-US" altLang="ja-JP" cap="none" dirty="0" smtClean="0"/>
              <a:t/>
            </a:r>
            <a:br>
              <a:rPr kumimoji="1" lang="en-US" altLang="ja-JP" cap="none" dirty="0" smtClean="0"/>
            </a:br>
            <a:r>
              <a:rPr kumimoji="1" lang="ja-JP" altLang="en-US" cap="none" dirty="0" smtClean="0"/>
              <a:t>最終結果と展望</a:t>
            </a:r>
            <a:r>
              <a:rPr kumimoji="1" lang="en-US" altLang="ja-JP" cap="none" dirty="0" smtClean="0"/>
              <a:t/>
            </a:r>
            <a:br>
              <a:rPr kumimoji="1" lang="en-US" altLang="ja-JP" cap="none" dirty="0" smtClean="0"/>
            </a:br>
            <a:endParaRPr kumimoji="1" lang="en-GB" cap="none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9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Higgs </a:t>
            </a:r>
            <a:r>
              <a:rPr kumimoji="1" lang="ja-JP" altLang="en-US" dirty="0" smtClean="0"/>
              <a:t>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見つかってみると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/>
          <a:lstStyle/>
          <a:p>
            <a:r>
              <a:rPr kumimoji="1" lang="ja-JP" altLang="en-US" dirty="0" smtClean="0"/>
              <a:t>ボゾン，フェルミオンの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質量と結合定数は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比例しているように見える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4098" name="Picture 2" descr="https://atlas.web.cern.ch/Atlas/GROUPS/PHYSICS/CONFNOTES/ATLAS-CONF-2015-044/.thumb_fig_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0" y="2958674"/>
            <a:ext cx="3840480" cy="37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las.web.cern.ch/Atlas/GROUPS/PHYSICS/CONFNOTES/ATLAS-CONF-2015-044/.thumb_fig_23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4910"/>
            <a:ext cx="3429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tlas.web.cern.ch/Atlas/GROUPS/PHYSICS/CONFNOTES/ATLAS-CONF-2015-044/.thumb_fig_23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429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tlas.web.cern.ch/Atlas/GROUPS/PHYSICS/CONFNOTES/ATLAS-CONF-2015-044/fig_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/>
          <a:stretch/>
        </p:blipFill>
        <p:spPr bwMode="auto">
          <a:xfrm>
            <a:off x="4715768" y="1411076"/>
            <a:ext cx="4193431" cy="4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5256584"/>
          </a:xfrm>
        </p:spPr>
        <p:txBody>
          <a:bodyPr/>
          <a:lstStyle/>
          <a:p>
            <a:r>
              <a:rPr lang="ja-JP" altLang="en-US" dirty="0" smtClean="0"/>
              <a:t>フェルミオン結合を見るまでに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時間がかかった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それでも，軽いので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多くの粒子との結合が見られた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ずれているようにも見えるが</a:t>
            </a:r>
            <a:r>
              <a:rPr lang="en-US" altLang="ja-JP" dirty="0" smtClean="0"/>
              <a:t>…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統計が必要，</a:t>
            </a:r>
            <a:r>
              <a:rPr lang="en-US" altLang="ja-JP" dirty="0" smtClean="0"/>
              <a:t>Run2 (2016-)</a:t>
            </a:r>
            <a:r>
              <a:rPr lang="ja-JP" altLang="en-US" dirty="0" smtClean="0"/>
              <a:t>に期待</a:t>
            </a:r>
            <a:endParaRPr kumimoji="1" lang="en-GB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dirty="0" smtClean="0"/>
              <a:t>Run-1 </a:t>
            </a:r>
            <a:r>
              <a:rPr kumimoji="1" lang="ja-JP" altLang="en-US" dirty="0" smtClean="0"/>
              <a:t>の最終結果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70325" y="1026625"/>
            <a:ext cx="3568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横軸</a:t>
            </a:r>
            <a:r>
              <a:rPr kumimoji="1" lang="en-US" altLang="ja-JP" sz="1600" dirty="0" smtClean="0"/>
              <a:t>:</a:t>
            </a:r>
            <a:r>
              <a:rPr kumimoji="1" lang="ja-JP" altLang="en-US" sz="1600" dirty="0" smtClean="0"/>
              <a:t> 標準模型とのカップリングの比</a:t>
            </a:r>
            <a:endParaRPr kumimoji="1" lang="en-GB" sz="1600" dirty="0"/>
          </a:p>
        </p:txBody>
      </p:sp>
      <p:sp>
        <p:nvSpPr>
          <p:cNvPr id="11" name="円/楕円 10"/>
          <p:cNvSpPr/>
          <p:nvPr/>
        </p:nvSpPr>
        <p:spPr>
          <a:xfrm>
            <a:off x="6828162" y="2714375"/>
            <a:ext cx="1888927" cy="720080"/>
          </a:xfrm>
          <a:prstGeom prst="ellipse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3" name="円/楕円 12"/>
          <p:cNvSpPr/>
          <p:nvPr/>
        </p:nvSpPr>
        <p:spPr>
          <a:xfrm>
            <a:off x="5489805" y="3578471"/>
            <a:ext cx="1602475" cy="720080"/>
          </a:xfrm>
          <a:prstGeom prst="ellipse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2" name="角丸四角形吹き出し 11"/>
          <p:cNvSpPr/>
          <p:nvPr/>
        </p:nvSpPr>
        <p:spPr>
          <a:xfrm>
            <a:off x="5370325" y="6140892"/>
            <a:ext cx="2081995" cy="456460"/>
          </a:xfrm>
          <a:prstGeom prst="wedgeRoundRectCallout">
            <a:avLst>
              <a:gd name="adj1" fmla="val -42535"/>
              <a:gd name="adj2" fmla="val -20547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dirty="0" smtClean="0"/>
              <a:t>BSM </a:t>
            </a:r>
            <a:r>
              <a:rPr kumimoji="1" lang="ja-JP" altLang="en-US" dirty="0" smtClean="0"/>
              <a:t>の証拠なし</a:t>
            </a:r>
            <a:endParaRPr kumimoji="1" lang="en-GB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83" y="3717032"/>
            <a:ext cx="3245177" cy="314096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68955" y="3716589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125.09 GeV</a:t>
            </a:r>
            <a:endParaRPr kumimoji="1" lang="en-GB" dirty="0"/>
          </a:p>
        </p:txBody>
      </p:sp>
    </p:spTree>
    <p:extLst>
      <p:ext uri="{BB962C8B-B14F-4D97-AF65-F5344CB8AC3E}">
        <p14:creationId xmlns:p14="http://schemas.microsoft.com/office/powerpoint/2010/main" val="18180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dirty="0" smtClean="0"/>
              <a:t>Higgs </a:t>
            </a:r>
            <a:r>
              <a:rPr kumimoji="1" lang="ja-JP" altLang="en-US" dirty="0" smtClean="0"/>
              <a:t>生成断面積，スピン・パリティ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 smtClean="0"/>
                  <a:t>生成断面積はほぼ理論と一致</a:t>
                </a:r>
                <a:endParaRPr lang="en-US" altLang="ja-JP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 smtClean="0"/>
                  <a:t> </a:t>
                </a:r>
                <a:r>
                  <a:rPr lang="ja-JP" altLang="en-US" dirty="0" smtClean="0"/>
                  <a:t>のボソンと矛盾なし</a:t>
                </a: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→  </a:t>
                </a:r>
                <a:r>
                  <a:rPr lang="ja-JP" altLang="en-US" dirty="0" smtClean="0"/>
                  <a:t>より</a:t>
                </a:r>
                <a:r>
                  <a:rPr lang="ja-JP" altLang="en-US" dirty="0"/>
                  <a:t>正確</a:t>
                </a:r>
                <a:r>
                  <a:rPr lang="ja-JP" altLang="en-US" dirty="0" smtClean="0"/>
                  <a:t>な</a:t>
                </a:r>
                <a:r>
                  <a:rPr lang="ja-JP" altLang="en-US" dirty="0"/>
                  <a:t>データ</a:t>
                </a:r>
                <a:r>
                  <a:rPr lang="ja-JP" altLang="en-US" dirty="0" smtClean="0"/>
                  <a:t>が必要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endParaRPr kumimoji="1" lang="en-GB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 t="-11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69539" y="2807548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PRL 115 (2015) 091801</a:t>
            </a:r>
            <a:endParaRPr kumimoji="1" lang="en-GB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19003" y="1602812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Eur. Phys. J. C75 (2015) 476</a:t>
            </a:r>
            <a:endParaRPr kumimoji="1" lang="en-GB" sz="1600" dirty="0"/>
          </a:p>
        </p:txBody>
      </p:sp>
      <p:pic>
        <p:nvPicPr>
          <p:cNvPr id="14340" name="Picture 4" descr="https://atlas.web.cern.ch/Atlas/GROUPS/PHYSICS/PAPERS/HIGG-2014-11/fig_03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" y="3238537"/>
            <a:ext cx="3739515" cy="35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atlas.web.cern.ch/Atlas/GROUPS/PHYSICS/PAPERS/HIGG-2013-17/.thumb_fig_04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56" y="1858811"/>
            <a:ext cx="3341541" cy="320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atlas.web.cern.ch/Atlas/GROUPS/PHYSICS/PAPERS/HIGG-2013-17/tab_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027186"/>
            <a:ext cx="5133222" cy="12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4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9"/>
    </mc:Choice>
    <mc:Fallback xmlns="">
      <p:transition spd="slow" advTm="3833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Higgs </a:t>
            </a:r>
            <a:r>
              <a:rPr kumimoji="1" lang="ja-JP" altLang="en-US" dirty="0" smtClean="0"/>
              <a:t>でちょっと気になること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464701"/>
                <a:ext cx="8229600" cy="113265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𝜏𝜇</m:t>
                    </m:r>
                  </m:oMath>
                </a14:m>
                <a:r>
                  <a:rPr kumimoji="1" lang="ja-JP" altLang="en-US" dirty="0" smtClean="0"/>
                  <a:t> 崩壊探し</a:t>
                </a:r>
                <a:endParaRPr kumimoji="1" lang="en-US" altLang="ja-JP" dirty="0" smtClean="0"/>
              </a:p>
              <a:p>
                <a:r>
                  <a:rPr lang="en-US" altLang="ja-JP" dirty="0"/>
                  <a:t>Higgs </a:t>
                </a:r>
                <a:r>
                  <a:rPr lang="ja-JP" altLang="en-US" dirty="0"/>
                  <a:t>崩壊でレプトンフレーバー非保存？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464701"/>
                <a:ext cx="8229600" cy="1132651"/>
              </a:xfrm>
              <a:blipFill rotWithShape="0">
                <a:blip r:embed="rId2"/>
                <a:stretch>
                  <a:fillRect l="-815" t="-48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6146" name="Picture 2" descr="https://atlas.web.cern.ch/Atlas/GROUPS/PHYSICS/PAPERS/HIGG-2014-08/.thumb_fig_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80" y="1352649"/>
            <a:ext cx="3657600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ms-results.web.cern.ch/cms-results/public-results/publications/HIG-14-005/CMS-HIG-14-005_Figure_005-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2649"/>
            <a:ext cx="3892772" cy="37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838280" y="1085455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arXiv:1508.03372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849996" y="5435932"/>
                <a:ext cx="2897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GB" dirty="0" smtClean="0"/>
                  <a:t>1.85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GB" dirty="0" smtClean="0"/>
                  <a:t>, Best fit 0.77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kumimoji="1" lang="en-GB" dirty="0" smtClean="0"/>
                  <a:t>0.62 %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996" y="5435932"/>
                <a:ext cx="289778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895" t="-8333" r="-842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79512" y="4904665"/>
                <a:ext cx="2642839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2.4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GB" dirty="0" smtClean="0"/>
                  <a:t>, Best fit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0.84</m:t>
                        </m:r>
                      </m:e>
                      <m:sub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−0.37</m:t>
                        </m:r>
                      </m:sub>
                      <m:sup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+0.39</m:t>
                        </m:r>
                      </m:sup>
                    </m:sSubSup>
                  </m:oMath>
                </a14:m>
                <a:r>
                  <a:rPr kumimoji="1" lang="en-GB" dirty="0" smtClean="0"/>
                  <a:t> %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904665"/>
                <a:ext cx="2642839" cy="376513"/>
              </a:xfrm>
              <a:prstGeom prst="rect">
                <a:avLst/>
              </a:prstGeom>
              <a:blipFill rotWithShape="0">
                <a:blip r:embed="rId6"/>
                <a:stretch>
                  <a:fillRect l="-1843" t="-8197" r="-1152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218890" y="105718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Phys. Lett. B 749 (2015) 337</a:t>
            </a:r>
            <a:endParaRPr kumimoji="1" lang="en-GB" dirty="0"/>
          </a:p>
        </p:txBody>
      </p:sp>
    </p:spTree>
    <p:extLst>
      <p:ext uri="{BB962C8B-B14F-4D97-AF65-F5344CB8AC3E}">
        <p14:creationId xmlns:p14="http://schemas.microsoft.com/office/powerpoint/2010/main" val="36986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cap="none" dirty="0" smtClean="0"/>
              <a:t>Run1, Run2 </a:t>
            </a:r>
            <a:r>
              <a:rPr kumimoji="1" lang="ja-JP" altLang="en-US" cap="none" dirty="0" smtClean="0"/>
              <a:t>の</a:t>
            </a:r>
            <a:r>
              <a:rPr kumimoji="1" lang="en-US" altLang="ja-JP" cap="none" dirty="0" smtClean="0"/>
              <a:t/>
            </a:r>
            <a:br>
              <a:rPr kumimoji="1" lang="en-US" altLang="ja-JP" cap="none" dirty="0" smtClean="0"/>
            </a:br>
            <a:r>
              <a:rPr kumimoji="1" lang="ja-JP" altLang="en-US" cap="none" dirty="0" smtClean="0"/>
              <a:t>新物理さがし </a:t>
            </a:r>
            <a:r>
              <a:rPr kumimoji="1" lang="en-US" altLang="ja-JP" cap="none" dirty="0" smtClean="0"/>
              <a:t>(</a:t>
            </a:r>
            <a:r>
              <a:rPr lang="en-US" altLang="ja-JP" cap="none" dirty="0"/>
              <a:t>S</a:t>
            </a:r>
            <a:r>
              <a:rPr kumimoji="1" lang="en-US" altLang="ja-JP" cap="none" dirty="0" smtClean="0"/>
              <a:t>USY, Exotics)</a:t>
            </a:r>
            <a:endParaRPr kumimoji="1" lang="en-GB" cap="none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9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0"/>
            <a:ext cx="2602632" cy="706090"/>
          </a:xfrm>
        </p:spPr>
        <p:txBody>
          <a:bodyPr/>
          <a:lstStyle/>
          <a:p>
            <a:r>
              <a:rPr kumimoji="1" lang="en-GB" dirty="0" smtClean="0"/>
              <a:t>Exotics</a:t>
            </a:r>
            <a:r>
              <a:rPr kumimoji="1" lang="ja-JP" altLang="en-US" dirty="0" smtClean="0"/>
              <a:t>の例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15362" name="Picture 2" descr="https://atlas.web.cern.ch/Atlas/GROUPS/PHYSICS/CombinedSummaryPlots/EXOTICS/ATLAS_Exotics_Summary/ATLAS_Exotics_Summar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12" y="658835"/>
            <a:ext cx="8704368" cy="62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/>
          <p:cNvCxnSpPr/>
          <p:nvPr/>
        </p:nvCxnSpPr>
        <p:spPr>
          <a:xfrm>
            <a:off x="6084168" y="476672"/>
            <a:ext cx="72008" cy="108012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093477" y="41243"/>
            <a:ext cx="2321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Quantum Black Hole,</a:t>
            </a:r>
            <a:br>
              <a:rPr lang="en-US" altLang="ja-JP" dirty="0" smtClean="0"/>
            </a:br>
            <a:r>
              <a:rPr lang="en-US" altLang="ja-JP" dirty="0" smtClean="0"/>
              <a:t>Extra dimension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5497679" y="1844824"/>
            <a:ext cx="802513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6300192" y="2371644"/>
            <a:ext cx="576064" cy="35439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284917" y="2639925"/>
            <a:ext cx="1225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High mass V</a:t>
            </a:r>
          </a:p>
          <a:p>
            <a:r>
              <a:rPr kumimoji="1" lang="en-US" altLang="ja-JP" sz="1400" dirty="0" smtClean="0"/>
              <a:t>RS KK towers</a:t>
            </a:r>
            <a:endParaRPr kumimoji="1" lang="ja-JP" altLang="en-US" sz="1400" dirty="0"/>
          </a:p>
        </p:txBody>
      </p:sp>
      <p:sp>
        <p:nvSpPr>
          <p:cNvPr id="13" name="円/楕円 12"/>
          <p:cNvSpPr/>
          <p:nvPr/>
        </p:nvSpPr>
        <p:spPr>
          <a:xfrm>
            <a:off x="4932040" y="3861048"/>
            <a:ext cx="648072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33514" y="4231851"/>
            <a:ext cx="1314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LQ, heavy Top,</a:t>
            </a:r>
          </a:p>
          <a:p>
            <a:r>
              <a:rPr lang="en-US" altLang="ja-JP" sz="1400" dirty="0"/>
              <a:t>d</a:t>
            </a:r>
            <a:r>
              <a:rPr kumimoji="1" lang="en-US" altLang="ja-JP" sz="1400" dirty="0" smtClean="0"/>
              <a:t>ark matter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40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706090"/>
          </a:xfrm>
        </p:spPr>
        <p:txBody>
          <a:bodyPr/>
          <a:lstStyle/>
          <a:p>
            <a:r>
              <a:rPr kumimoji="1" lang="en-GB" dirty="0" smtClean="0"/>
              <a:t>SUSY Strong production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LHC </a:t>
            </a:r>
            <a:r>
              <a:rPr lang="ja-JP" altLang="en-US" sz="2000" dirty="0" smtClean="0"/>
              <a:t>が始まるときは，</a:t>
            </a:r>
            <a:r>
              <a:rPr lang="en-US" altLang="ja-JP" sz="2000" dirty="0" smtClean="0"/>
              <a:t>SUSY 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すぐに見つかると期待されていた</a:t>
            </a:r>
            <a:endParaRPr lang="en-US" altLang="ja-JP" sz="2000" dirty="0" smtClean="0"/>
          </a:p>
          <a:p>
            <a:pPr lvl="1"/>
            <a:r>
              <a:rPr lang="ja-JP" altLang="en-US" sz="1800" dirty="0" smtClean="0"/>
              <a:t>最も重い粒子が強い相互作用する</a:t>
            </a:r>
            <a:endParaRPr lang="en-US" altLang="ja-JP" sz="1800" dirty="0" smtClean="0"/>
          </a:p>
          <a:p>
            <a:pPr lvl="1"/>
            <a:r>
              <a:rPr lang="ja-JP" altLang="en-US" sz="1800" dirty="0" smtClean="0"/>
              <a:t>たくさんの状態があり，カスケード崩壊</a:t>
            </a:r>
            <a:endParaRPr lang="en-US" altLang="ja-JP" sz="1800" dirty="0" smtClean="0"/>
          </a:p>
          <a:p>
            <a:r>
              <a:rPr lang="en-US" altLang="ja-JP" sz="2000" dirty="0" smtClean="0"/>
              <a:t>Run2 </a:t>
            </a:r>
            <a:r>
              <a:rPr lang="ja-JP" altLang="en-US" sz="2000" dirty="0" smtClean="0"/>
              <a:t>でも，まずそれを期待</a:t>
            </a:r>
            <a:endParaRPr lang="en-US" altLang="ja-JP" sz="2000" dirty="0" smtClean="0"/>
          </a:p>
          <a:p>
            <a:pPr lvl="1"/>
            <a:endParaRPr lang="en-US" altLang="ja-JP" sz="1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16386" name="Picture 2" descr="https://atlas.web.cern.ch/Atlas/GROUPS/PHYSICS/CombinedSummaryPlots/SUSY/ATLAS_SUSY_MSUGRA/ATLAS_SUSY_MSUG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83877"/>
            <a:ext cx="5417820" cy="36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b="69729"/>
          <a:stretch/>
        </p:blipFill>
        <p:spPr bwMode="auto">
          <a:xfrm>
            <a:off x="5510622" y="332656"/>
            <a:ext cx="3633378" cy="190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1" y="4077072"/>
            <a:ext cx="2385857" cy="259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364088" y="313620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MSUGRA </a:t>
            </a:r>
            <a:r>
              <a:rPr lang="ja-JP" altLang="en-US" dirty="0" smtClean="0"/>
              <a:t>の例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831980" y="2472410"/>
                <a:ext cx="2854820" cy="3919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TeV</m:t>
                      </m:r>
                      <m:r>
                        <a:rPr lang="en-US" b="0" i="0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&gt;1.5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TeV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980" y="2472410"/>
                <a:ext cx="2854820" cy="3919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3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06090"/>
          </a:xfrm>
        </p:spPr>
        <p:txBody>
          <a:bodyPr/>
          <a:lstStyle/>
          <a:p>
            <a:r>
              <a:rPr kumimoji="1" lang="ja-JP" altLang="en-US" dirty="0" smtClean="0"/>
              <a:t>電弱生成とソフトレプトン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692696"/>
            <a:ext cx="8579296" cy="5688632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SUSY </a:t>
            </a:r>
            <a:r>
              <a:rPr kumimoji="1" lang="ja-JP" altLang="en-US" sz="2000" dirty="0" smtClean="0"/>
              <a:t>が見つからない可能性のひとつ：質量スペクトラムが縮退</a:t>
            </a:r>
            <a:endParaRPr kumimoji="1" lang="en-US" altLang="ja-JP" sz="2000" dirty="0" smtClean="0"/>
          </a:p>
          <a:p>
            <a:pPr lvl="1"/>
            <a:r>
              <a:rPr kumimoji="1" lang="ja-JP" altLang="en-US" sz="1800" dirty="0" smtClean="0"/>
              <a:t>標準模型のコピー的な</a:t>
            </a:r>
            <a:endParaRPr kumimoji="1" lang="en-US" altLang="ja-JP" sz="1800" dirty="0" smtClean="0"/>
          </a:p>
          <a:p>
            <a:r>
              <a:rPr kumimoji="1" lang="ja-JP" altLang="en-US" sz="2000" dirty="0" smtClean="0"/>
              <a:t>軽い粒子が電弱カップリングしか持たない場合</a:t>
            </a:r>
            <a:endParaRPr lang="en-US" altLang="ja-JP" sz="2000" dirty="0"/>
          </a:p>
          <a:p>
            <a:pPr lvl="1"/>
            <a:r>
              <a:rPr kumimoji="1" lang="ja-JP" altLang="en-US" sz="1800" dirty="0" smtClean="0"/>
              <a:t>直接生成</a:t>
            </a:r>
            <a:endParaRPr kumimoji="1" lang="en-US" altLang="ja-JP" sz="1800" dirty="0" smtClean="0"/>
          </a:p>
          <a:p>
            <a:pPr lvl="1"/>
            <a:r>
              <a:rPr lang="ja-JP" altLang="en-US" sz="1800" dirty="0" smtClean="0"/>
              <a:t>崩壊粒子の運動量</a:t>
            </a:r>
            <a:r>
              <a:rPr lang="en-US" altLang="ja-JP" sz="1800" dirty="0" smtClean="0"/>
              <a:t/>
            </a:r>
            <a:br>
              <a:rPr lang="en-US" altLang="ja-JP" sz="1800" dirty="0" smtClean="0"/>
            </a:br>
            <a:r>
              <a:rPr lang="ja-JP" altLang="en-US" sz="1800" dirty="0" smtClean="0"/>
              <a:t>小さい</a:t>
            </a:r>
            <a:endParaRPr lang="en-US" altLang="ja-JP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3074" name="Picture 2" descr="https://atlas.web.cern.ch/Atlas/GROUPS/PHYSICS/CombinedSummaryPlots/SUSY/ATLAS_SUSY_EWSummary/ATLAS_SUSY_EWSumm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78" y="2060848"/>
            <a:ext cx="5218786" cy="466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PHYSICS/PAPERS/SUSY-2013-12/fig_0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01" y="2741295"/>
            <a:ext cx="1691640" cy="137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tlas.web.cern.ch/Atlas/GROUPS/PHYSICS/PAPERS/SUSY-2013-12/fig_01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3" y="3930667"/>
            <a:ext cx="1691640" cy="14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円/楕円 4"/>
          <p:cNvSpPr/>
          <p:nvPr/>
        </p:nvSpPr>
        <p:spPr>
          <a:xfrm rot="19044358">
            <a:off x="4355844" y="4594128"/>
            <a:ext cx="1694716" cy="319790"/>
          </a:xfrm>
          <a:prstGeom prst="ellipse">
            <a:avLst/>
          </a:prstGeom>
          <a:solidFill>
            <a:srgbClr val="FFFF99">
              <a:alpha val="23922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2780224" y="5157192"/>
            <a:ext cx="1791776" cy="504056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87234" y="5521333"/>
            <a:ext cx="2492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5">
                    <a:lumMod val="50000"/>
                  </a:schemeClr>
                </a:solidFill>
              </a:rPr>
              <a:t>このギャップを埋める</a:t>
            </a:r>
            <a:endParaRPr kumimoji="1" lang="en-US" altLang="ja-JP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ja-JP" altLang="en-US" dirty="0" smtClean="0">
                <a:solidFill>
                  <a:schemeClr val="accent5">
                    <a:lumMod val="50000"/>
                  </a:schemeClr>
                </a:solidFill>
              </a:rPr>
              <a:t>低運動量トリガー，</a:t>
            </a:r>
            <a:endParaRPr kumimoji="1" lang="en-US" altLang="ja-JP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ja-JP" altLang="en-US" dirty="0" smtClean="0">
                <a:solidFill>
                  <a:schemeClr val="accent5">
                    <a:lumMod val="50000"/>
                  </a:schemeClr>
                </a:solidFill>
              </a:rPr>
              <a:t>にせのレプトンの</a:t>
            </a:r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kumimoji="1" lang="ja-JP" altLang="en-US" dirty="0" smtClean="0">
                <a:solidFill>
                  <a:schemeClr val="accent5">
                    <a:lumMod val="50000"/>
                  </a:schemeClr>
                </a:solidFill>
              </a:rPr>
              <a:t>除去が重要</a:t>
            </a:r>
            <a:endParaRPr kumimoji="1" lang="en-US" altLang="ja-JP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"/>
    </mc:Choice>
    <mc:Fallback xmlns="">
      <p:transition spd="slow" advTm="39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SUSY: </a:t>
            </a:r>
            <a:r>
              <a:rPr kumimoji="1" lang="ja-JP" altLang="en-US" dirty="0" smtClean="0"/>
              <a:t>長寿命粒子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000" dirty="0" smtClean="0"/>
                  <a:t>標準模型のように極端に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質量スペクトラムが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縮退していると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長寿命粒子もあり得る</a:t>
                </a:r>
                <a:endParaRPr lang="en-GB" sz="2000" dirty="0" smtClean="0"/>
              </a:p>
              <a:p>
                <a:r>
                  <a:rPr lang="ja-JP" altLang="en-US" dirty="0" smtClean="0"/>
                  <a:t>例</a:t>
                </a:r>
                <a:r>
                  <a:rPr lang="en-GB" dirty="0" smtClean="0"/>
                  <a:t>: R-hadron</a:t>
                </a:r>
              </a:p>
              <a:p>
                <a:pPr lvl="1"/>
                <a:r>
                  <a:rPr lang="en-GB" dirty="0" err="1" smtClean="0"/>
                  <a:t>gluino</a:t>
                </a:r>
                <a:r>
                  <a:rPr lang="en-GB" dirty="0" smtClean="0"/>
                  <a:t> </a:t>
                </a:r>
                <a:r>
                  <a:rPr lang="ja-JP" altLang="en-US" dirty="0" smtClean="0"/>
                  <a:t>が</a:t>
                </a:r>
                <a:r>
                  <a:rPr lang="en-GB" dirty="0" smtClean="0"/>
                  <a:t> NLSP </a:t>
                </a:r>
                <a:r>
                  <a:rPr lang="ja-JP" altLang="en-US" dirty="0" smtClean="0"/>
                  <a:t>で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kumimoji="1" lang="en-GB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𝑞</m:t>
                    </m:r>
                    <m:sSup>
                      <m:sSupPr>
                        <m:ctrlPr>
                          <a:rPr kumimoji="1"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kumimoji="1"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kumimoji="1" lang="en-US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b="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kumimoji="1"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sSubSup>
                      <m:sSubSup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GB" dirty="0" smtClean="0"/>
                  <a:t> </a:t>
                </a:r>
                <a:br>
                  <a:rPr kumimoji="1" lang="en-GB" dirty="0" smtClean="0"/>
                </a:br>
                <a:r>
                  <a:rPr kumimoji="1" lang="ja-JP" altLang="en-US" dirty="0" err="1" smtClean="0"/>
                  <a:t>だけ</a:t>
                </a:r>
                <a:r>
                  <a:rPr kumimoji="1" lang="ja-JP" altLang="en-US" dirty="0" smtClean="0"/>
                  <a:t>でのみ崩壊</a:t>
                </a:r>
                <a:endParaRPr kumimoji="1" lang="en-GB" dirty="0" smtClean="0"/>
              </a:p>
              <a:p>
                <a:pPr lvl="1"/>
                <a:r>
                  <a:rPr lang="ja-JP" altLang="en-US" dirty="0" smtClean="0"/>
                  <a:t>寿命</a:t>
                </a:r>
                <a:r>
                  <a:rPr lang="en-GB" dirty="0" smtClean="0"/>
                  <a:t>100s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15" t="-9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2052" name="Picture 4" descr="https://atlas.web.cern.ch/Atlas/GROUPS/PHYSICS/PAPERS/SUSY-2014-02/fig_01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1808142" cy="14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tlas.web.cern.ch/Atlas/GROUPS/PHYSICS/CombinedSummaryPlots/SUSY/ATLAS_SUSY_LLP/ATLAS_SUSY_LL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52691"/>
            <a:ext cx="519373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11655" y="6052255"/>
            <a:ext cx="274947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解析手法が非常に発達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394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0"/>
    </mc:Choice>
    <mc:Fallback xmlns="">
      <p:transition spd="slow" advTm="5548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dirty="0" smtClean="0"/>
              <a:t>LHC </a:t>
            </a:r>
            <a:r>
              <a:rPr kumimoji="1" lang="ja-JP" altLang="en-US" dirty="0" smtClean="0"/>
              <a:t>といえば</a:t>
            </a:r>
            <a:r>
              <a:rPr kumimoji="1" lang="en-US" altLang="ja-JP" dirty="0" smtClean="0"/>
              <a:t>…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GB" sz="2400" dirty="0" smtClean="0"/>
              <a:t>Higgs </a:t>
            </a:r>
            <a:r>
              <a:rPr kumimoji="1" lang="ja-JP" altLang="en-US" sz="2400" dirty="0" smtClean="0"/>
              <a:t>粒子の発見 </a:t>
            </a:r>
            <a:r>
              <a:rPr kumimoji="1" lang="en-US" altLang="ja-JP" sz="2400" dirty="0" smtClean="0"/>
              <a:t>(2012-2013)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 smtClean="0"/>
              <a:t>他に，どうなった？</a:t>
            </a:r>
            <a:endParaRPr kumimoji="1" lang="en-US" altLang="ja-JP" sz="2400" dirty="0" smtClean="0"/>
          </a:p>
          <a:p>
            <a:pPr lvl="1" indent="-342900"/>
            <a:r>
              <a:rPr lang="ja-JP" altLang="en-US" sz="2400" dirty="0"/>
              <a:t>特</a:t>
            </a:r>
            <a:r>
              <a:rPr lang="ja-JP" altLang="en-US" sz="2400" dirty="0" smtClean="0"/>
              <a:t>に聞かない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＝</a:t>
            </a:r>
            <a:r>
              <a:rPr lang="ja-JP" altLang="en-US" sz="2400" dirty="0"/>
              <a:t> </a:t>
            </a:r>
            <a:r>
              <a:rPr lang="ja-JP" altLang="en-US" sz="2400" dirty="0" smtClean="0"/>
              <a:t>他の新</a:t>
            </a:r>
            <a:r>
              <a:rPr lang="ja-JP" altLang="en-US" sz="2400" dirty="0"/>
              <a:t>物理</a:t>
            </a:r>
            <a:r>
              <a:rPr lang="ja-JP" altLang="en-US" sz="2400" dirty="0" smtClean="0"/>
              <a:t>は未発見</a:t>
            </a:r>
            <a:endParaRPr lang="en-US" altLang="ja-JP" sz="2400" dirty="0" smtClean="0"/>
          </a:p>
          <a:p>
            <a:pPr lvl="1" indent="-342900"/>
            <a:endParaRPr kumimoji="1" lang="en-US" altLang="ja-JP" sz="2400" dirty="0"/>
          </a:p>
          <a:p>
            <a:r>
              <a:rPr lang="ja-JP" altLang="en-US" sz="2400" dirty="0" smtClean="0"/>
              <a:t>何をしていたのか？</a:t>
            </a:r>
            <a:endParaRPr lang="en-US" altLang="ja-JP" sz="2400" dirty="0" smtClean="0"/>
          </a:p>
          <a:p>
            <a:pPr lvl="1"/>
            <a:r>
              <a:rPr lang="en-US" altLang="ja-JP" dirty="0" smtClean="0"/>
              <a:t>Run1 </a:t>
            </a:r>
            <a:r>
              <a:rPr lang="ja-JP" altLang="en-US" dirty="0" smtClean="0"/>
              <a:t>のまとめ</a:t>
            </a:r>
            <a:endParaRPr lang="en-US" altLang="ja-JP" dirty="0" smtClean="0"/>
          </a:p>
          <a:p>
            <a:r>
              <a:rPr lang="ja-JP" altLang="en-US" sz="2400" dirty="0" smtClean="0"/>
              <a:t>新物理へのヒントはないのか</a:t>
            </a:r>
            <a:r>
              <a:rPr lang="ja-JP" altLang="en-US" sz="2400" dirty="0"/>
              <a:t>？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今後どうなるのか？</a:t>
            </a:r>
            <a:endParaRPr kumimoji="1" lang="en-US" altLang="ja-JP" sz="2400" dirty="0" smtClean="0"/>
          </a:p>
          <a:p>
            <a:pPr lvl="1"/>
            <a:r>
              <a:rPr lang="en-US" altLang="ja-JP" dirty="0"/>
              <a:t>R</a:t>
            </a:r>
            <a:r>
              <a:rPr lang="en-US" altLang="ja-JP" dirty="0" smtClean="0"/>
              <a:t>un2 </a:t>
            </a:r>
            <a:r>
              <a:rPr lang="ja-JP" altLang="en-US" dirty="0" smtClean="0"/>
              <a:t>の現状と近未来の予定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pic>
        <p:nvPicPr>
          <p:cNvPr id="5" name="Picture 2" descr="https://atlas.web.cern.ch/Atlas/GROUPS/PHYSICS/PAPERS/HIGG-2013-21/fig_13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37" y="3599304"/>
            <a:ext cx="2813209" cy="26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mediastream.cern.ch/MediaArchive/Photo/Public/2012/1207136/1207136_10/1207136_10-A5-at-72-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86" y="1124743"/>
            <a:ext cx="3442513" cy="22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気</a:t>
            </a:r>
            <a:r>
              <a:rPr lang="ja-JP" altLang="en-US" dirty="0" smtClean="0"/>
              <a:t>になる結果</a:t>
            </a:r>
            <a:r>
              <a:rPr lang="en-US" altLang="ja-JP" dirty="0" smtClean="0"/>
              <a:t>(1) </a:t>
            </a:r>
            <a:r>
              <a:rPr lang="en-US" altLang="ja-JP" dirty="0" err="1" smtClean="0"/>
              <a:t>diboson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2</a:t>
                </a:r>
                <a:r>
                  <a:rPr kumimoji="1" lang="ja-JP" altLang="en-US" dirty="0" smtClean="0"/>
                  <a:t>ボソンの共鳴状態 </a:t>
                </a:r>
                <a:r>
                  <a:rPr kumimoji="1" lang="en-US" altLang="ja-JP" dirty="0" smtClean="0"/>
                  <a:t>(</a:t>
                </a:r>
                <a:r>
                  <a:rPr kumimoji="1" lang="en-US" altLang="ja-JP" dirty="0" err="1" smtClean="0"/>
                  <a:t>ExtraDimension</a:t>
                </a:r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等</a:t>
                </a:r>
                <a:r>
                  <a:rPr kumimoji="1" lang="en-US" altLang="ja-JP" dirty="0" smtClean="0"/>
                  <a:t>)</a:t>
                </a:r>
              </a:p>
              <a:p>
                <a:pPr lvl="1"/>
                <a:r>
                  <a:rPr lang="en-US" dirty="0" smtClean="0"/>
                  <a:t>ATLAS global excess 2.5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GB" dirty="0" smtClean="0"/>
                  <a:t> (combining WZ, WW and ZZ channels)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5" t="-11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17410" name="Picture 2" descr="https://atlas.web.cern.ch/Atlas/GROUPS/PHYSICS/PAPERS/EXOT-2013-08/.thumb_fig_0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" y="2605554"/>
            <a:ext cx="396511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15603" y="2236222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arXiv:1506.00962</a:t>
            </a:r>
            <a:endParaRPr kumimoji="1" lang="en-GB" dirty="0"/>
          </a:p>
        </p:txBody>
      </p:sp>
      <p:pic>
        <p:nvPicPr>
          <p:cNvPr id="17412" name="Picture 4" descr="https://twiki.cern.ch/twiki/pub/CMSPublic/PhysicsResultsEXO12024/MediumPuriVVFitAndPu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74" y="2420302"/>
            <a:ext cx="3734748" cy="352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156176" y="2235636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JHEP08(2014)173</a:t>
            </a:r>
            <a:endParaRPr kumimoji="1" lang="en-GB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89288" y="6042753"/>
            <a:ext cx="276389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CMS </a:t>
            </a:r>
            <a:r>
              <a:rPr kumimoji="1" lang="ja-JP" altLang="en-US" sz="2000" dirty="0" smtClean="0"/>
              <a:t>は見えていない</a:t>
            </a:r>
            <a:r>
              <a:rPr kumimoji="1" lang="en-US" altLang="ja-JP" sz="2000" dirty="0" smtClean="0"/>
              <a:t>…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867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その</a:t>
            </a:r>
            <a:r>
              <a:rPr lang="ja-JP" altLang="en-US" dirty="0"/>
              <a:t>他</a:t>
            </a:r>
            <a:r>
              <a:rPr lang="ja-JP" altLang="en-US" dirty="0" smtClean="0"/>
              <a:t>の気になる結果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dilepton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353965"/>
            <a:ext cx="8229600" cy="1414242"/>
          </a:xfrm>
        </p:spPr>
        <p:txBody>
          <a:bodyPr>
            <a:normAutofit/>
          </a:bodyPr>
          <a:lstStyle/>
          <a:p>
            <a:r>
              <a:rPr kumimoji="1" lang="en-GB" sz="2000" dirty="0" smtClean="0"/>
              <a:t>SUSY search </a:t>
            </a:r>
            <a:r>
              <a:rPr kumimoji="1" lang="ja-JP" altLang="en-US" sz="2000" dirty="0" smtClean="0"/>
              <a:t>で </a:t>
            </a:r>
            <a:r>
              <a:rPr kumimoji="1" lang="en-US" altLang="ja-JP" sz="2000" dirty="0" smtClean="0"/>
              <a:t>decay channel </a:t>
            </a:r>
            <a:r>
              <a:rPr kumimoji="1" lang="ja-JP" altLang="en-US" sz="2000" dirty="0" smtClean="0"/>
              <a:t>に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opposite sign </a:t>
            </a:r>
            <a:r>
              <a:rPr kumimoji="1" lang="en-US" altLang="ja-JP" sz="2000" dirty="0" err="1" smtClean="0"/>
              <a:t>dilepton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を出すもの</a:t>
            </a:r>
            <a:endParaRPr kumimoji="1" lang="en-US" altLang="ja-JP" sz="2000" dirty="0" smtClean="0"/>
          </a:p>
          <a:p>
            <a:pPr lvl="1"/>
            <a:r>
              <a:rPr kumimoji="1" lang="ja-JP" altLang="en-US" sz="1800" dirty="0" smtClean="0"/>
              <a:t>どちらの結果も，他方の実験では見えない</a:t>
            </a:r>
            <a:r>
              <a:rPr kumimoji="1" lang="en-US" altLang="ja-JP" sz="1800" dirty="0" smtClean="0"/>
              <a:t>…</a:t>
            </a:r>
            <a:endParaRPr kumimoji="1" lang="en-GB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87052" y="803977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dirty="0"/>
              <a:t>1503.03290</a:t>
            </a:r>
            <a:endParaRPr kumimoji="1" lang="en-GB" dirty="0"/>
          </a:p>
        </p:txBody>
      </p:sp>
      <p:pic>
        <p:nvPicPr>
          <p:cNvPr id="18434" name="Picture 2" descr="https://atlas.web.cern.ch/Atlas/GROUPS/PHYSICS/PAPERS/SUSY-2014-10/.thumb_fig_0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30" y="3890951"/>
            <a:ext cx="2913044" cy="279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atlas.web.cern.ch/Atlas/GROUPS/PHYSICS/PAPERS/SUSY-2014-10/.thumb_fig_06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26" y="1076846"/>
            <a:ext cx="2847148" cy="27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atlas.web.cern.ch/Atlas/GROUPS/PHYSICS/PAPERS/SUSY-2014-10/.thumb_fig_0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80" y="3093158"/>
            <a:ext cx="2136231" cy="17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91842" y="961504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 smtClean="0"/>
              <a:t>JHEP 04</a:t>
            </a:r>
            <a:r>
              <a:rPr lang="en-GB" altLang="ja-JP" dirty="0"/>
              <a:t> </a:t>
            </a:r>
            <a:r>
              <a:rPr lang="en-GB" altLang="ja-JP" dirty="0" smtClean="0"/>
              <a:t>(2015) 124</a:t>
            </a:r>
            <a:endParaRPr kumimoji="1" lang="en-GB" dirty="0"/>
          </a:p>
        </p:txBody>
      </p:sp>
      <p:pic>
        <p:nvPicPr>
          <p:cNvPr id="18442" name="Picture 10" descr="http://cms-results.web.cern.ch/cms-results/public-results/publications/SUS-14-014/CMS-SUS-14-014_Figure_001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63" y="1146170"/>
            <a:ext cx="2542380" cy="15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cms-results.web.cern.ch/cms-results/public-results/publications/SUS-14-014/CMS-SUS-14-014_Figure_004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8" y="1486511"/>
            <a:ext cx="3076735" cy="37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dirty="0" smtClean="0"/>
              <a:t>Executive Summary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GB" dirty="0" smtClean="0"/>
                  <a:t>Run1: </a:t>
                </a:r>
                <a:r>
                  <a:rPr kumimoji="1" lang="ja-JP" altLang="en-US" dirty="0" smtClean="0"/>
                  <a:t>明らかな証拠はなし</a:t>
                </a:r>
                <a:endParaRPr kumimoji="1" lang="en-US" altLang="ja-JP" dirty="0" smtClean="0"/>
              </a:p>
              <a:p>
                <a:pPr lvl="1"/>
                <a:r>
                  <a:rPr kumimoji="1" lang="ja-JP" altLang="en-US" dirty="0" smtClean="0"/>
                  <a:t>それでも，様々な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可能性を探索</a:t>
                </a:r>
                <a:endParaRPr kumimoji="1" lang="en-US" altLang="ja-JP" dirty="0" smtClean="0"/>
              </a:p>
              <a:p>
                <a:pPr lvl="1"/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dirty="0" smtClean="0"/>
                  <a:t>Run2: </a:t>
                </a:r>
                <a:r>
                  <a:rPr lang="ja-JP" altLang="en-US" dirty="0" smtClean="0"/>
                  <a:t>では</a:t>
                </a:r>
                <a:endParaRPr lang="en-US" altLang="ja-JP" dirty="0" smtClean="0"/>
              </a:p>
              <a:p>
                <a:r>
                  <a:rPr lang="ja-JP" altLang="en-US" dirty="0" smtClean="0"/>
                  <a:t>強い相互</a:t>
                </a:r>
                <a:r>
                  <a:rPr lang="ja-JP" altLang="en-US" dirty="0"/>
                  <a:t>作用</a:t>
                </a:r>
                <a:r>
                  <a:rPr lang="ja-JP" altLang="en-US" dirty="0" smtClean="0"/>
                  <a:t>で生成 </a:t>
                </a:r>
                <a:r>
                  <a:rPr lang="en-US" altLang="ja-JP" dirty="0" smtClean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US" altLang="ja-JP" dirty="0" smtClean="0"/>
                  <a:t>)</a:t>
                </a:r>
              </a:p>
              <a:p>
                <a:pPr lvl="1"/>
                <a:r>
                  <a:rPr lang="ja-JP" altLang="en-US" dirty="0" smtClean="0"/>
                  <a:t>生成レートが大きい</a:t>
                </a:r>
                <a:endParaRPr lang="en-US" altLang="ja-JP" dirty="0"/>
              </a:p>
              <a:p>
                <a:pPr lvl="1"/>
                <a:r>
                  <a:rPr lang="ja-JP" altLang="en-US" dirty="0" smtClean="0"/>
                  <a:t>すでに重い粒子に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リミットがついている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⇒ </a:t>
                </a:r>
                <a:r>
                  <a:rPr lang="en-US" altLang="ja-JP" dirty="0" smtClean="0"/>
                  <a:t>run2 </a:t>
                </a:r>
                <a:r>
                  <a:rPr lang="ja-JP" altLang="en-US" dirty="0" err="1" smtClean="0"/>
                  <a:t>での</a:t>
                </a:r>
                <a:r>
                  <a:rPr lang="ja-JP" altLang="en-US" dirty="0" smtClean="0"/>
                  <a:t>メリット大きい</a:t>
                </a:r>
                <a:endParaRPr lang="en-US" altLang="ja-JP" dirty="0"/>
              </a:p>
              <a:p>
                <a:r>
                  <a:rPr lang="ja-JP" altLang="en-US" dirty="0" smtClean="0"/>
                  <a:t>電弱相互作用で生成 </a:t>
                </a:r>
                <a:r>
                  <a:rPr lang="en-US" altLang="ja-JP" dirty="0" smtClean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altLang="ja-JP" dirty="0" smtClean="0"/>
                  <a:t> …)</a:t>
                </a:r>
              </a:p>
              <a:p>
                <a:pPr lvl="1"/>
                <a:r>
                  <a:rPr kumimoji="1" lang="en-US" altLang="ja-JP" dirty="0" smtClean="0"/>
                  <a:t>Run1</a:t>
                </a:r>
                <a:r>
                  <a:rPr kumimoji="1" lang="ja-JP" altLang="en-US" dirty="0" smtClean="0"/>
                  <a:t>リミット</a:t>
                </a:r>
                <a:r>
                  <a:rPr kumimoji="1" lang="ja-JP" altLang="en-US" smtClean="0"/>
                  <a:t>が軽い粒子のみ排除している場合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すぐにはリミット改善せず</a:t>
                </a:r>
                <a:endParaRPr kumimoji="1" lang="en-US" altLang="ja-JP" dirty="0" smtClean="0"/>
              </a:p>
              <a:p>
                <a:pPr lvl="1"/>
                <a:endParaRPr kumimoji="1" lang="en-GB" dirty="0"/>
              </a:p>
            </p:txBody>
          </p:sp>
        </mc:Choice>
        <mc:Fallback xmlns="">
          <p:sp>
            <p:nvSpPr>
              <p:cNvPr id="6" name="コンテンツ プレースホルダー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 t="-1160" b="-1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6452" r="7441" b="5271"/>
          <a:stretch/>
        </p:blipFill>
        <p:spPr bwMode="auto">
          <a:xfrm>
            <a:off x="4163841" y="1237405"/>
            <a:ext cx="477871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コネクタ 8"/>
          <p:cNvCxnSpPr/>
          <p:nvPr/>
        </p:nvCxnSpPr>
        <p:spPr>
          <a:xfrm flipV="1">
            <a:off x="7380312" y="3140968"/>
            <a:ext cx="0" cy="108012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4788024" y="3140968"/>
            <a:ext cx="2592288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788024" y="2564904"/>
            <a:ext cx="3168352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7956376" y="2564904"/>
            <a:ext cx="0" cy="165618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383923" y="1841046"/>
                <a:ext cx="13214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GB" dirty="0" smtClean="0"/>
                  <a:t>1 </a:t>
                </a:r>
                <a:r>
                  <a:rPr kumimoji="1" lang="en-GB" dirty="0" err="1" smtClean="0"/>
                  <a:t>TeV</a:t>
                </a:r>
                <a:r>
                  <a:rPr kumimoji="1" lang="en-GB" dirty="0" smtClean="0"/>
                  <a:t>: 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GB" dirty="0" smtClean="0"/>
                  <a:t> 5</a:t>
                </a:r>
              </a:p>
              <a:p>
                <a:r>
                  <a:rPr lang="en-GB" dirty="0" smtClean="0"/>
                  <a:t>2 </a:t>
                </a:r>
                <a:r>
                  <a:rPr lang="en-GB" dirty="0" err="1" smtClean="0"/>
                  <a:t>TeV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altLang="ja-JP" dirty="0"/>
                  <a:t> </a:t>
                </a:r>
                <a:r>
                  <a:rPr lang="en-GB" altLang="ja-JP" dirty="0" smtClean="0"/>
                  <a:t>14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923" y="1841046"/>
                <a:ext cx="1321452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3687" t="-3774" r="-2765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5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968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Run2 </a:t>
            </a:r>
            <a:r>
              <a:rPr kumimoji="1" lang="ja-JP" altLang="en-US" dirty="0" smtClean="0"/>
              <a:t>の新粒子探し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強い重力による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量子ブラックホール探し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013176"/>
            <a:ext cx="3970784" cy="1844824"/>
          </a:xfrm>
        </p:spPr>
        <p:txBody>
          <a:bodyPr>
            <a:normAutofit/>
          </a:bodyPr>
          <a:lstStyle/>
          <a:p>
            <a:r>
              <a:rPr kumimoji="1" lang="ja-JP" altLang="en-US" sz="2000" dirty="0" smtClean="0"/>
              <a:t>ジェットがたくさん出て，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横方向質量も大きいもの</a:t>
            </a:r>
            <a:endParaRPr kumimoji="1"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4098" name="Picture 2" descr="https://atlas.web.cern.ch/Atlas/GROUPS/PHYSICS/CONFNOTES/ATLAS-CONF-2015-043/fig_02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5" y="1811652"/>
            <a:ext cx="4335494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las.web.cern.ch/Atlas/GROUPS/PHYSICS/CONFNOTES/ATLAS-CONF-2015-043/fig_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811652"/>
            <a:ext cx="4335494" cy="31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/>
              <p:cNvSpPr txBox="1">
                <a:spLocks/>
              </p:cNvSpPr>
              <p:nvPr/>
            </p:nvSpPr>
            <p:spPr>
              <a:xfrm>
                <a:off x="4883357" y="4931279"/>
                <a:ext cx="3970784" cy="17901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kumimoji="1" sz="2200" kern="120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kumimoji="1" sz="18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–"/>
                  <a:defRPr kumimoji="1" sz="16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Arial" pitchFamily="34" charset="0"/>
                  <a:buChar char="»"/>
                  <a:defRPr kumimoji="1" sz="1400" kern="120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ja-JP" altLang="en-US" dirty="0" smtClean="0"/>
                  <a:t>生成断面積の大きなものは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早くも </a:t>
                </a:r>
                <a:r>
                  <a:rPr lang="en-US" altLang="ja-JP" dirty="0" smtClean="0"/>
                  <a:t>run-1 </a:t>
                </a:r>
                <a:r>
                  <a:rPr lang="ja-JP" altLang="en-US" dirty="0" smtClean="0"/>
                  <a:t>より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重いものまで探せた</a:t>
                </a:r>
                <a:endParaRPr lang="en-US" altLang="ja-JP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ja-JP" dirty="0"/>
                  <a:t>: effective Planck scale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altLang="ja-JP" dirty="0"/>
                  <a:t>: BH mass threshold</a:t>
                </a:r>
                <a:endParaRPr lang="ja-JP" altLang="en-US" dirty="0"/>
              </a:p>
              <a:p>
                <a:pPr marL="0" indent="0">
                  <a:buNone/>
                </a:pPr>
                <a:endParaRPr lang="en-US" altLang="ja-JP" dirty="0" smtClean="0"/>
              </a:p>
            </p:txBody>
          </p:sp>
        </mc:Choice>
        <mc:Fallback xmlns="">
          <p:sp>
            <p:nvSpPr>
              <p:cNvPr id="7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357" y="4931279"/>
                <a:ext cx="3970784" cy="1790195"/>
              </a:xfrm>
              <a:prstGeom prst="rect">
                <a:avLst/>
              </a:prstGeom>
              <a:blipFill rotWithShape="0">
                <a:blip r:embed="rId5"/>
                <a:stretch>
                  <a:fillRect l="-1536" t="-2721" b="-5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3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強い相互作用による共鳴（含 </a:t>
            </a:r>
            <a:r>
              <a:rPr kumimoji="1" lang="en-US" altLang="ja-JP" dirty="0" smtClean="0"/>
              <a:t>BH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4258816" cy="1368152"/>
              </a:xfrm>
            </p:spPr>
            <p:txBody>
              <a:bodyPr/>
              <a:lstStyle/>
              <a:p>
                <a:r>
                  <a:rPr kumimoji="1" lang="ja-JP" altLang="en-US" dirty="0" smtClean="0"/>
                  <a:t>強い相互作用で生成される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共鳴状態は，断面積高い</a:t>
                </a:r>
                <a:endParaRPr kumimoji="1" lang="en-US" altLang="ja-JP" dirty="0" smtClean="0"/>
              </a:p>
              <a:p>
                <a:pPr lvl="1"/>
                <a:r>
                  <a:rPr kumimoji="1" lang="ja-JP" altLang="en-US" dirty="0" smtClean="0"/>
                  <a:t>例：</a:t>
                </a:r>
                <a:r>
                  <a:rPr kumimoji="1" lang="en-US" altLang="ja-JP" dirty="0" smtClean="0"/>
                  <a:t>quark </a:t>
                </a:r>
                <a:r>
                  <a:rPr kumimoji="1" lang="ja-JP" altLang="en-US" dirty="0" err="1" smtClean="0"/>
                  <a:t>の励起</a:t>
                </a:r>
                <a:r>
                  <a:rPr kumimoji="1" lang="ja-JP" altLang="en-US" dirty="0" smtClean="0"/>
                  <a:t>状態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4258816" cy="1368152"/>
              </a:xfrm>
              <a:blipFill rotWithShape="0">
                <a:blip r:embed="rId2"/>
                <a:stretch>
                  <a:fillRect l="-1574" t="-44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pic>
        <p:nvPicPr>
          <p:cNvPr id="4098" name="Picture 2" descr="https://atlas.web.cern.ch/Atlas/GROUPS/PHYSICS/CONFNOTES/ATLAS-CONF-2015-042/.thumb_fig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6" y="2611933"/>
            <a:ext cx="3898741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las.web.cern.ch/Atlas/GROUPS/PHYSICS/CONFNOTES/ATLAS-CONF-2015-042/fig_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39" y="1196752"/>
            <a:ext cx="396114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716016" y="5733256"/>
            <a:ext cx="425881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kumimoji="1" sz="2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kumimoji="1"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kumimoji="1"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kumimoji="1" sz="1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»"/>
              <a:defRPr kumimoji="1" sz="1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新物理は角度分布が異なる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5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cap="none" dirty="0" smtClean="0"/>
              <a:t>Run2 </a:t>
            </a:r>
            <a:r>
              <a:rPr lang="ja-JP" altLang="en-US" cap="none" dirty="0" smtClean="0"/>
              <a:t>加速器と物理の予定</a:t>
            </a:r>
            <a:endParaRPr kumimoji="1" lang="ja-JP" altLang="en-US" cap="none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993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2015 </a:t>
            </a:r>
            <a:r>
              <a:rPr kumimoji="1" lang="ja-JP" altLang="en-US" dirty="0" smtClean="0"/>
              <a:t>加速器スケジュール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581128"/>
                <a:ext cx="8229600" cy="1800200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 smtClean="0"/>
                  <a:t>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くらい集める</a:t>
                </a:r>
                <a:r>
                  <a:rPr lang="ja-JP" altLang="en-US" dirty="0" smtClean="0"/>
                  <a:t>予定 </a:t>
                </a:r>
                <a:r>
                  <a:rPr lang="en-US" altLang="ja-JP" sz="1800" dirty="0" smtClean="0"/>
                  <a:t>(</a:t>
                </a:r>
                <a:r>
                  <a:rPr lang="ja-JP" altLang="en-US" sz="1800" dirty="0" smtClean="0"/>
                  <a:t>ちょっと微妙か</a:t>
                </a:r>
                <a:r>
                  <a:rPr lang="en-US" altLang="ja-JP" sz="1800" dirty="0" smtClean="0"/>
                  <a:t>…</a:t>
                </a:r>
                <a:r>
                  <a:rPr lang="en-US" altLang="ja-JP" sz="1800" dirty="0"/>
                  <a:t>)</a:t>
                </a:r>
              </a:p>
              <a:p>
                <a:pPr lvl="1"/>
                <a:r>
                  <a:rPr lang="ja-JP" altLang="en-US" dirty="0"/>
                  <a:t>目標 </a:t>
                </a:r>
                <a:r>
                  <a:rPr lang="en-US" altLang="ja-JP" dirty="0"/>
                  <a:t>(10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dirty="0"/>
                  <a:t>) </a:t>
                </a:r>
                <a:r>
                  <a:rPr lang="ja-JP" altLang="en-US" dirty="0"/>
                  <a:t>は下回るが</a:t>
                </a:r>
                <a:r>
                  <a:rPr lang="ja-JP" altLang="en-US" dirty="0" smtClean="0"/>
                  <a:t>，順調</a:t>
                </a:r>
                <a:endParaRPr lang="en-US" altLang="ja-JP" dirty="0"/>
              </a:p>
              <a:p>
                <a:pPr lvl="1"/>
                <a:r>
                  <a:rPr lang="ja-JP" altLang="en-US" dirty="0"/>
                  <a:t>あと </a:t>
                </a:r>
                <a:r>
                  <a:rPr lang="en-US" altLang="ja-JP" dirty="0" smtClean="0"/>
                  <a:t>8 </a:t>
                </a:r>
                <a:r>
                  <a:rPr lang="ja-JP" altLang="en-US" dirty="0"/>
                  <a:t>日</a:t>
                </a:r>
                <a:r>
                  <a:rPr lang="ja-JP" altLang="en-US" dirty="0" smtClean="0"/>
                  <a:t>，最後によりビームを絞るテスト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80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→40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dirty="0" smtClean="0"/>
              </a:p>
              <a:p>
                <a:pPr lvl="1"/>
                <a:r>
                  <a:rPr lang="ja-JP" altLang="en-US" dirty="0" smtClean="0"/>
                  <a:t>その後 </a:t>
                </a:r>
                <a:r>
                  <a:rPr lang="en-US" altLang="ja-JP" dirty="0" err="1"/>
                  <a:t>Pb-Pb</a:t>
                </a:r>
                <a:r>
                  <a:rPr lang="en-US" altLang="ja-JP" dirty="0"/>
                  <a:t> </a:t>
                </a:r>
                <a:r>
                  <a:rPr lang="ja-JP" altLang="en-US" dirty="0"/>
                  <a:t>衝突 </a:t>
                </a:r>
                <a:r>
                  <a:rPr lang="en-US" altLang="ja-JP" dirty="0"/>
                  <a:t>(1 </a:t>
                </a:r>
                <a:r>
                  <a:rPr lang="en-US" altLang="ja-JP" dirty="0" err="1"/>
                  <a:t>PeV</a:t>
                </a:r>
                <a:r>
                  <a:rPr lang="en-US" altLang="ja-JP" dirty="0"/>
                  <a:t> CMS energy!)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581128"/>
                <a:ext cx="8229600" cy="1800200"/>
              </a:xfrm>
              <a:blipFill rotWithShape="0">
                <a:blip r:embed="rId2"/>
                <a:stretch>
                  <a:fillRect l="-815" t="-30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28" y="957298"/>
            <a:ext cx="8061071" cy="334274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940152" y="4005064"/>
            <a:ext cx="30963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3635896" y="1271157"/>
            <a:ext cx="432048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6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これからの新粒子探し予定 </a:t>
            </a:r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ja-JP" altLang="en-US" dirty="0" smtClean="0"/>
                  <a:t>しきい値越え</a:t>
                </a:r>
                <a:r>
                  <a:rPr kumimoji="1" lang="en-US" altLang="ja-JP" dirty="0" smtClean="0"/>
                  <a:t>: 100/</a:t>
                </a:r>
                <a:r>
                  <a:rPr kumimoji="1" lang="en-US" altLang="ja-JP" dirty="0" err="1" smtClean="0"/>
                  <a:t>pb</a:t>
                </a:r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ですでに結果</a:t>
                </a:r>
                <a:endParaRPr kumimoji="1" lang="en-US" altLang="ja-JP" dirty="0" smtClean="0"/>
              </a:p>
              <a:p>
                <a:r>
                  <a:rPr kumimoji="1" lang="ja-JP" altLang="en-US" dirty="0" smtClean="0"/>
                  <a:t>強い相互作用でできるもの </a:t>
                </a:r>
                <a:r>
                  <a:rPr lang="en-US" altLang="ja-JP" dirty="0" smtClean="0"/>
                  <a:t>0.1 – 1/fb </a:t>
                </a:r>
                <a:r>
                  <a:rPr lang="ja-JP" altLang="en-US" dirty="0" smtClean="0"/>
                  <a:t>で結果出せる</a:t>
                </a:r>
                <a:endParaRPr lang="en-US" altLang="ja-JP" dirty="0" smtClean="0"/>
              </a:p>
              <a:p>
                <a:pPr lvl="1"/>
                <a:r>
                  <a:rPr lang="en-US" altLang="ja-JP" dirty="0" err="1" smtClean="0"/>
                  <a:t>dijet</a:t>
                </a:r>
                <a:r>
                  <a:rPr lang="en-US" altLang="ja-JP" dirty="0" smtClean="0"/>
                  <a:t>, multijet,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 smtClean="0"/>
                  <a:t>-jet </a:t>
                </a:r>
                <a:r>
                  <a:rPr kumimoji="1" lang="ja-JP" altLang="en-US" dirty="0" smtClean="0"/>
                  <a:t>崩壊</a:t>
                </a:r>
                <a:endParaRPr kumimoji="1" lang="en-US" altLang="ja-JP" dirty="0" smtClean="0"/>
              </a:p>
              <a:p>
                <a:r>
                  <a:rPr kumimoji="1" lang="ja-JP" altLang="en-US" dirty="0" smtClean="0"/>
                  <a:t>ダークマター探し</a:t>
                </a:r>
                <a:r>
                  <a:rPr kumimoji="1" lang="en-US" altLang="ja-JP" dirty="0" smtClean="0"/>
                  <a:t>: 2-4/fb </a:t>
                </a:r>
                <a:r>
                  <a:rPr kumimoji="1" lang="ja-JP" altLang="en-US" dirty="0" smtClean="0"/>
                  <a:t>くらいから</a:t>
                </a:r>
                <a:endParaRPr kumimoji="1" lang="en-US" altLang="ja-JP" dirty="0" smtClean="0"/>
              </a:p>
              <a:p>
                <a:pPr lvl="1"/>
                <a:r>
                  <a:rPr kumimoji="1" lang="en-US" altLang="ja-JP" dirty="0" smtClean="0"/>
                  <a:t>ISR (initial state radiation)</a:t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で，見えないダークマター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が生成された痕跡をみる</a:t>
                </a:r>
                <a:endParaRPr kumimoji="1" lang="en-US" altLang="ja-JP" dirty="0" smtClean="0"/>
              </a:p>
              <a:p>
                <a:pPr lvl="1"/>
                <a:r>
                  <a:rPr kumimoji="1" lang="ja-JP" altLang="en-US" dirty="0" smtClean="0"/>
                  <a:t>もし相互作用が </a:t>
                </a:r>
                <a:r>
                  <a:rPr kumimoji="1" lang="en-US" altLang="ja-JP" dirty="0" smtClean="0"/>
                  <a:t>SM, DM </a:t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両方に結合すれば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en-US" altLang="ja-JP" dirty="0" err="1" smtClean="0"/>
                  <a:t>dijet</a:t>
                </a:r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などでも見えるはず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15" t="-11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37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170834"/>
            <a:ext cx="4416976" cy="30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las.web.cern.ch/Atlas/GROUPS/PHYSICS/PAPERS/EXOT-2012-24/.thumb_fig_0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00" y="2852936"/>
            <a:ext cx="2386399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これからの新粒子探し予定 </a:t>
            </a:r>
            <a:r>
              <a:rPr lang="en-US" altLang="ja-JP" dirty="0" smtClean="0"/>
              <a:t>(2)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5496" y="980728"/>
                <a:ext cx="8229600" cy="5472608"/>
              </a:xfrm>
            </p:spPr>
            <p:txBody>
              <a:bodyPr>
                <a:normAutofit/>
              </a:bodyPr>
              <a:lstStyle/>
              <a:p>
                <a:r>
                  <a:rPr kumimoji="1" lang="ja-JP" altLang="en-US" dirty="0" smtClean="0"/>
                  <a:t>重い弱ボゾン </a:t>
                </a:r>
                <a:r>
                  <a:rPr kumimoji="1" lang="en-US" altLang="ja-JP" dirty="0" smtClean="0"/>
                  <a:t>(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′→ℓ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→ℓℓ</m:t>
                    </m:r>
                  </m:oMath>
                </a14:m>
                <a:r>
                  <a:rPr kumimoji="1" lang="en-US" altLang="ja-JP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1" lang="en-US" altLang="ja-JP" dirty="0" smtClean="0"/>
                  <a:t> ),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共鳴</a:t>
                </a:r>
                <a:endParaRPr kumimoji="1" lang="en-US" altLang="ja-JP" dirty="0" smtClean="0"/>
              </a:p>
              <a:p>
                <a:pPr lvl="1"/>
                <a:r>
                  <a:rPr lang="en-US" altLang="ja-JP" dirty="0" smtClean="0"/>
                  <a:t>1-3/fb </a:t>
                </a:r>
                <a:r>
                  <a:rPr lang="ja-JP" altLang="en-US" dirty="0" smtClean="0"/>
                  <a:t>から見え始める</a:t>
                </a:r>
                <a:endParaRPr lang="en-US" altLang="ja-JP" dirty="0" smtClean="0"/>
              </a:p>
              <a:p>
                <a:pPr lvl="1"/>
                <a:r>
                  <a:rPr kumimoji="1" lang="en-US" altLang="ja-JP" dirty="0" smtClean="0"/>
                  <a:t>KK </a:t>
                </a:r>
                <a:r>
                  <a:rPr lang="en-US" altLang="ja-JP" dirty="0"/>
                  <a:t>g</a:t>
                </a:r>
                <a:r>
                  <a:rPr kumimoji="1" lang="en-US" altLang="ja-JP" dirty="0" smtClean="0"/>
                  <a:t>raviton, vector-like quark (VLQ)</a:t>
                </a:r>
                <a:r>
                  <a:rPr lang="en-US" altLang="ja-JP" dirty="0" smtClean="0"/>
                  <a:t>:  </a:t>
                </a:r>
                <a:r>
                  <a:rPr kumimoji="1" lang="ja-JP" altLang="en-US" dirty="0" smtClean="0"/>
                  <a:t>似た信号</a:t>
                </a:r>
                <a:endParaRPr kumimoji="1" lang="en-US" altLang="ja-JP" dirty="0" smtClean="0"/>
              </a:p>
              <a:p>
                <a:r>
                  <a:rPr kumimoji="1" lang="ja-JP" altLang="en-US" dirty="0" smtClean="0"/>
                  <a:t>新粒子の</a:t>
                </a:r>
                <a:r>
                  <a:rPr kumimoji="1" lang="en-US" altLang="ja-JP" dirty="0" smtClean="0"/>
                  <a:t>2</a:t>
                </a:r>
                <a:r>
                  <a:rPr kumimoji="1" lang="ja-JP" altLang="en-US" dirty="0" smtClean="0"/>
                  <a:t>ボソン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kumimoji="1" lang="ja-JP" altLang="en-US" dirty="0" smtClean="0"/>
                  <a:t> 生成</a:t>
                </a:r>
                <a:endParaRPr lang="en-US" altLang="ja-JP" dirty="0"/>
              </a:p>
              <a:p>
                <a:pPr lvl="1"/>
                <a:r>
                  <a:rPr lang="en-US" altLang="ja-JP" dirty="0" smtClean="0"/>
                  <a:t>Spin-2, vector, scalar </a:t>
                </a:r>
                <a:r>
                  <a:rPr lang="ja-JP" altLang="en-US" dirty="0" smtClean="0"/>
                  <a:t>の新相互作用</a:t>
                </a:r>
                <a:endParaRPr kumimoji="1" lang="en-US" altLang="ja-JP" dirty="0" smtClean="0"/>
              </a:p>
              <a:p>
                <a:pPr lvl="1"/>
                <a:r>
                  <a:rPr kumimoji="1" lang="ja-JP" altLang="en-US" dirty="0" smtClean="0"/>
                  <a:t>似た信号で，重い右巻きニュートリノなど</a:t>
                </a:r>
                <a:endParaRPr kumimoji="1" lang="en-US" altLang="ja-JP" dirty="0" smtClean="0"/>
              </a:p>
              <a:p>
                <a:r>
                  <a:rPr lang="en-US" altLang="ja-JP" dirty="0" smtClean="0"/>
                  <a:t>SUSY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(</a:t>
                </a:r>
                <a:r>
                  <a:rPr kumimoji="1" lang="ja-JP" altLang="en-US" dirty="0" smtClean="0"/>
                  <a:t>グルーオンのパートナー</a:t>
                </a:r>
                <a:r>
                  <a:rPr kumimoji="1" lang="en-US" altLang="ja-JP" dirty="0" smtClean="0"/>
                  <a:t>): </a:t>
                </a:r>
                <a:r>
                  <a:rPr kumimoji="1" lang="ja-JP" altLang="en-US" dirty="0" smtClean="0"/>
                  <a:t>強い相互作用をするので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生成できるエネルギーさえあれば，どんどんできる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kumimoji="1" lang="en-US" altLang="ja-JP" dirty="0" smtClean="0"/>
                  <a:t>2/fb </a:t>
                </a:r>
                <a:r>
                  <a:rPr kumimoji="1" lang="ja-JP" altLang="en-US" dirty="0" smtClean="0"/>
                  <a:t>くらいから </a:t>
                </a:r>
                <a:r>
                  <a:rPr kumimoji="1" lang="en-US" altLang="ja-JP" dirty="0" smtClean="0"/>
                  <a:t>sensitivity </a:t>
                </a:r>
                <a:r>
                  <a:rPr kumimoji="1" lang="ja-JP" altLang="en-US" dirty="0" smtClean="0"/>
                  <a:t>あり</a:t>
                </a:r>
                <a:endParaRPr kumimoji="1" lang="en-US" altLang="ja-JP" dirty="0" smtClean="0"/>
              </a:p>
              <a:p>
                <a:pPr lvl="1"/>
                <a:r>
                  <a:rPr lang="en-US" altLang="ja-JP" dirty="0" smtClean="0"/>
                  <a:t>Stop </a:t>
                </a:r>
                <a:r>
                  <a:rPr lang="ja-JP" altLang="en-US" dirty="0" smtClean="0"/>
                  <a:t>の直接生成 </a:t>
                </a:r>
                <a:r>
                  <a:rPr lang="en-US" altLang="ja-JP" dirty="0" smtClean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の </a:t>
                </a:r>
                <a:r>
                  <a:rPr kumimoji="1" lang="en-US" altLang="ja-JP" dirty="0" smtClean="0"/>
                  <a:t>decay </a:t>
                </a:r>
                <a:r>
                  <a:rPr kumimoji="1" lang="ja-JP" altLang="en-US" dirty="0" smtClean="0"/>
                  <a:t>経由でない</a:t>
                </a:r>
                <a:r>
                  <a:rPr kumimoji="1" lang="en-US" altLang="ja-JP" dirty="0" smtClean="0"/>
                  <a:t>): </a:t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少し時間かかる（難しい）</a:t>
                </a:r>
                <a:endParaRPr kumimoji="1" lang="en-US" altLang="ja-JP" dirty="0" smtClean="0"/>
              </a:p>
              <a:p>
                <a:pPr lvl="1"/>
                <a:r>
                  <a:rPr lang="en-US" altLang="ja-JP" dirty="0" err="1" smtClean="0"/>
                  <a:t>EWKino</a:t>
                </a:r>
                <a:r>
                  <a:rPr lang="en-US" altLang="ja-JP" dirty="0" smtClean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ja-JP" dirty="0" smtClean="0"/>
                  <a:t> LSP,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など</a:t>
                </a:r>
                <a:r>
                  <a:rPr kumimoji="1" lang="en-US" altLang="ja-JP" dirty="0" smtClean="0"/>
                  <a:t>): </a:t>
                </a:r>
                <a:r>
                  <a:rPr kumimoji="1" lang="ja-JP" altLang="en-US" dirty="0" smtClean="0"/>
                  <a:t>来年夏ごろ</a:t>
                </a:r>
                <a:endParaRPr kumimoji="1" lang="en-US" altLang="ja-JP" dirty="0" smtClean="0"/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980728"/>
                <a:ext cx="8229600" cy="5472608"/>
              </a:xfrm>
              <a:blipFill rotWithShape="0">
                <a:blip r:embed="rId4"/>
                <a:stretch>
                  <a:fillRect l="-889" t="-11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pic>
        <p:nvPicPr>
          <p:cNvPr id="2052" name="Picture 4" descr="https://atlas.web.cern.ch/Atlas/GROUPS/PHYSICS/PAPERS/EXOT-2013-18/.thumb_fig_01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56" y="1484784"/>
            <a:ext cx="2184177" cy="131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740352" y="980728"/>
            <a:ext cx="105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smtClean="0"/>
              <a:t>VLQ pair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7791722" y="4466860"/>
                <a:ext cx="960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heavy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en-GB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722" y="4466860"/>
                <a:ext cx="96084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063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6" descr="https://atlas.web.cern.ch/Atlas/GROUPS/PHYSICS/PAPERS/SUSY-2013-11/.thumb_fig_01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83" y="5013176"/>
            <a:ext cx="1521347" cy="12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285079" y="5954530"/>
            <a:ext cx="97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dirty="0" err="1" smtClean="0"/>
              <a:t>EWKino</a:t>
            </a:r>
            <a:endParaRPr kumimoji="1" lang="en-GB" dirty="0"/>
          </a:p>
        </p:txBody>
      </p:sp>
      <p:pic>
        <p:nvPicPr>
          <p:cNvPr id="2056" name="Picture 8" descr="https://atlas.web.cern.ch/Atlas/GROUPS/PHYSICS/PAPERS/SUSY-2014-10/.thumb_fig_01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78" y="5391895"/>
            <a:ext cx="1536105" cy="13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703193" y="4853181"/>
                <a:ext cx="19619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kumimoji="1" lang="en-GB" dirty="0" smtClean="0"/>
                  <a:t> pair production</a:t>
                </a:r>
                <a:br>
                  <a:rPr kumimoji="1" lang="en-GB" dirty="0" smtClean="0"/>
                </a:br>
                <a:r>
                  <a:rPr kumimoji="1" lang="en-GB" dirty="0" smtClean="0"/>
                  <a:t>with </a:t>
                </a:r>
                <a14:m>
                  <m:oMath xmlns:m="http://schemas.openxmlformats.org/officeDocument/2006/math">
                    <m:r>
                      <a:rPr kumimoji="1"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kumimoji="1" lang="en-GB" dirty="0" smtClean="0"/>
                  <a:t> 2 leptons</a:t>
                </a:r>
                <a:endParaRPr kumimoji="1" lang="en-GB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193" y="4853181"/>
                <a:ext cx="1961947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2804" t="-3774" r="-280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8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結果の発表予定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End-of-Year Event (12/16 </a:t>
            </a:r>
            <a:r>
              <a:rPr kumimoji="1" lang="ja-JP" altLang="en-US" dirty="0" err="1" smtClean="0"/>
              <a:t>ごろ</a:t>
            </a:r>
            <a:r>
              <a:rPr kumimoji="1" lang="en-US" altLang="ja-JP" dirty="0" smtClean="0"/>
              <a:t>)</a:t>
            </a:r>
          </a:p>
          <a:p>
            <a:pPr lvl="1"/>
            <a:r>
              <a:rPr kumimoji="1" lang="ja-JP" altLang="en-US" dirty="0" smtClean="0"/>
              <a:t>全 </a:t>
            </a:r>
            <a:r>
              <a:rPr kumimoji="1" lang="en-US" altLang="ja-JP" dirty="0" smtClean="0"/>
              <a:t>LHC </a:t>
            </a:r>
            <a:r>
              <a:rPr kumimoji="1" lang="ja-JP" altLang="en-US" dirty="0" smtClean="0"/>
              <a:t>実験が講演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4/fb </a:t>
            </a:r>
            <a:r>
              <a:rPr kumimoji="1" lang="ja-JP" altLang="en-US" dirty="0" smtClean="0"/>
              <a:t>で解析の難しくないものは，ここに出てくる</a:t>
            </a:r>
            <a:endParaRPr kumimoji="1" lang="en-US" altLang="ja-JP" dirty="0" smtClean="0"/>
          </a:p>
          <a:p>
            <a:r>
              <a:rPr lang="en-US" altLang="ja-JP" dirty="0" err="1" smtClean="0"/>
              <a:t>Moriond</a:t>
            </a:r>
            <a:r>
              <a:rPr lang="en-US" altLang="ja-JP" dirty="0" smtClean="0"/>
              <a:t> (3</a:t>
            </a:r>
            <a:r>
              <a:rPr lang="ja-JP" altLang="en-US" dirty="0" smtClean="0"/>
              <a:t>月中旬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4/fb </a:t>
            </a:r>
            <a:r>
              <a:rPr kumimoji="1" lang="ja-JP" altLang="en-US" dirty="0" smtClean="0"/>
              <a:t>で解析が難しめでも，緊急度の高いものは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ここに間に合わせたい</a:t>
            </a:r>
            <a:endParaRPr kumimoji="1" lang="en-US" altLang="ja-JP" dirty="0" smtClean="0"/>
          </a:p>
          <a:p>
            <a:r>
              <a:rPr lang="en-US" altLang="ja-JP" dirty="0" smtClean="0"/>
              <a:t>LHCP (6</a:t>
            </a:r>
            <a:r>
              <a:rPr lang="ja-JP" altLang="en-US" dirty="0" smtClean="0"/>
              <a:t>月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err="1" smtClean="0"/>
              <a:t>Moriond</a:t>
            </a:r>
            <a:r>
              <a:rPr lang="en-US" altLang="ja-JP" dirty="0" smtClean="0"/>
              <a:t> </a:t>
            </a:r>
            <a:r>
              <a:rPr lang="ja-JP" altLang="en-US" dirty="0" smtClean="0"/>
              <a:t>で出せなかったもの </a:t>
            </a:r>
            <a:r>
              <a:rPr lang="en-US" altLang="ja-JP" dirty="0" smtClean="0"/>
              <a:t>+ 2016 </a:t>
            </a:r>
            <a:r>
              <a:rPr lang="ja-JP" altLang="en-US" dirty="0" smtClean="0"/>
              <a:t>年データ？</a:t>
            </a:r>
            <a:endParaRPr lang="en-US" altLang="ja-JP" dirty="0" smtClean="0"/>
          </a:p>
          <a:p>
            <a:r>
              <a:rPr kumimoji="1" lang="en-US" altLang="ja-JP" dirty="0" smtClean="0"/>
              <a:t>ICHEP (8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2016</a:t>
            </a:r>
            <a:r>
              <a:rPr kumimoji="1" lang="ja-JP" altLang="en-US" dirty="0" smtClean="0"/>
              <a:t>年 </a:t>
            </a:r>
            <a:r>
              <a:rPr kumimoji="1" lang="en-US" altLang="ja-JP" dirty="0" smtClean="0"/>
              <a:t>run </a:t>
            </a:r>
            <a:r>
              <a:rPr kumimoji="1" lang="ja-JP" altLang="en-US" dirty="0" smtClean="0"/>
              <a:t>のデータも含める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7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9144000" cy="60388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5536" y="6156295"/>
            <a:ext cx="771493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 smtClean="0"/>
              <a:t>The highest-mass </a:t>
            </a:r>
            <a:r>
              <a:rPr lang="en-GB" sz="2000" dirty="0" err="1" smtClean="0"/>
              <a:t>dijet</a:t>
            </a:r>
            <a:r>
              <a:rPr lang="en-GB" sz="2000" dirty="0" smtClean="0"/>
              <a:t>* event: 6.9 </a:t>
            </a:r>
            <a:r>
              <a:rPr lang="en-GB" sz="2000" dirty="0" err="1" smtClean="0"/>
              <a:t>TeV</a:t>
            </a:r>
            <a:r>
              <a:rPr lang="en-GB" sz="2000" dirty="0" smtClean="0"/>
              <a:t>:</a:t>
            </a:r>
            <a:r>
              <a:rPr lang="ja-JP" altLang="en-US" sz="2000" dirty="0" smtClean="0"/>
              <a:t> </a:t>
            </a:r>
            <a:r>
              <a:rPr lang="en-GB" sz="2000" dirty="0" smtClean="0"/>
              <a:t> Run1</a:t>
            </a:r>
            <a:r>
              <a:rPr lang="ja-JP" altLang="en-US" sz="2000" dirty="0" smtClean="0"/>
              <a:t>ではまずありえない</a:t>
            </a:r>
            <a:endParaRPr kumimoji="1" lang="en-GB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67744" y="6556405"/>
            <a:ext cx="610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＊</a:t>
            </a:r>
            <a:r>
              <a:rPr lang="en-US" altLang="ja-JP" sz="1400" dirty="0" smtClean="0"/>
              <a:t>:</a:t>
            </a:r>
            <a:r>
              <a:rPr lang="ja-JP" altLang="en-US" sz="1400" dirty="0" smtClean="0"/>
              <a:t> </a:t>
            </a:r>
            <a:r>
              <a:rPr kumimoji="1" lang="ja-JP" altLang="en-US" sz="1400" dirty="0" smtClean="0"/>
              <a:t>ジェット：クォーク，グルーオンが中間子の束に「破砕化」したもの</a:t>
            </a:r>
            <a:endParaRPr kumimoji="1" lang="en-GB" sz="1400" dirty="0"/>
          </a:p>
        </p:txBody>
      </p:sp>
    </p:spTree>
    <p:extLst>
      <p:ext uri="{BB962C8B-B14F-4D97-AF65-F5344CB8AC3E}">
        <p14:creationId xmlns:p14="http://schemas.microsoft.com/office/powerpoint/2010/main" val="32971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dirty="0" smtClean="0"/>
              <a:t>LHC </a:t>
            </a:r>
            <a:r>
              <a:rPr kumimoji="1" lang="ja-JP" altLang="en-US" dirty="0" smtClean="0"/>
              <a:t>のアップグレードとルミノシティー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019"/>
            <a:ext cx="914400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 flipV="1">
            <a:off x="2123728" y="4210055"/>
            <a:ext cx="288032" cy="3710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角丸四角形吹き出し 7"/>
          <p:cNvSpPr/>
          <p:nvPr/>
        </p:nvSpPr>
        <p:spPr>
          <a:xfrm>
            <a:off x="38720" y="6165304"/>
            <a:ext cx="2160240" cy="607724"/>
          </a:xfrm>
          <a:prstGeom prst="wedgeRoundRectCallout">
            <a:avLst>
              <a:gd name="adj1" fmla="val 45547"/>
              <a:gd name="adj2" fmla="val -28601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dirty="0" smtClean="0"/>
              <a:t>Luminosity x2.5</a:t>
            </a:r>
            <a:br>
              <a:rPr kumimoji="1" lang="en-GB" dirty="0" smtClean="0"/>
            </a:br>
            <a:r>
              <a:rPr kumimoji="1" lang="en-GB" dirty="0" smtClean="0"/>
              <a:t>Energy 8 </a:t>
            </a:r>
            <a:r>
              <a:rPr lang="en-GB" dirty="0">
                <a:sym typeface="Wingdings"/>
              </a:rPr>
              <a:t>→</a:t>
            </a:r>
            <a:r>
              <a:rPr kumimoji="1" lang="en-GB" dirty="0" smtClean="0">
                <a:sym typeface="Wingdings"/>
              </a:rPr>
              <a:t> 13 </a:t>
            </a:r>
            <a:r>
              <a:rPr kumimoji="1" lang="en-GB" dirty="0" err="1" smtClean="0">
                <a:sym typeface="Wingdings"/>
              </a:rPr>
              <a:t>TeV</a:t>
            </a:r>
            <a:endParaRPr kumimoji="1" lang="en-GB" b="1" dirty="0"/>
          </a:p>
        </p:txBody>
      </p:sp>
      <p:sp>
        <p:nvSpPr>
          <p:cNvPr id="10" name="角丸四角形 9"/>
          <p:cNvSpPr/>
          <p:nvPr/>
        </p:nvSpPr>
        <p:spPr>
          <a:xfrm>
            <a:off x="2771800" y="3717032"/>
            <a:ext cx="1944216" cy="504056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角丸四角形吹き出し 10"/>
          <p:cNvSpPr/>
          <p:nvPr/>
        </p:nvSpPr>
        <p:spPr>
          <a:xfrm>
            <a:off x="3881869" y="4401108"/>
            <a:ext cx="1944216" cy="675123"/>
          </a:xfrm>
          <a:prstGeom prst="wedgeRoundRectCallout">
            <a:avLst>
              <a:gd name="adj1" fmla="val -27909"/>
              <a:gd name="adj2" fmla="val -11544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dirty="0" smtClean="0"/>
              <a:t>Exceeding design</a:t>
            </a:r>
            <a:br>
              <a:rPr kumimoji="1" lang="en-GB" dirty="0" smtClean="0"/>
            </a:br>
            <a:r>
              <a:rPr kumimoji="1" lang="en-GB" dirty="0" smtClean="0"/>
              <a:t>luminosity</a:t>
            </a:r>
            <a:endParaRPr kumimoji="1"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角丸四角形吹き出し 11"/>
              <p:cNvSpPr/>
              <p:nvPr/>
            </p:nvSpPr>
            <p:spPr>
              <a:xfrm>
                <a:off x="3311464" y="1471066"/>
                <a:ext cx="1260536" cy="340446"/>
              </a:xfrm>
              <a:prstGeom prst="wedgeRoundRectCallout">
                <a:avLst>
                  <a:gd name="adj1" fmla="val 38843"/>
                  <a:gd name="adj2" fmla="val 169198"/>
                  <a:gd name="adj3" fmla="val 16667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300</m:t>
                      </m:r>
                      <m:r>
                        <m:rPr>
                          <m:sty m:val="p"/>
                        </m:rPr>
                        <a:rPr kumimoji="1"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kumimoji="1"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en-GB" b="1" dirty="0"/>
              </a:p>
            </p:txBody>
          </p:sp>
        </mc:Choice>
        <mc:Fallback xmlns="">
          <p:sp>
            <p:nvSpPr>
              <p:cNvPr id="12" name="角丸四角形吹き出し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464" y="1471066"/>
                <a:ext cx="1260536" cy="340446"/>
              </a:xfrm>
              <a:prstGeom prst="wedgeRoundRectCallout">
                <a:avLst>
                  <a:gd name="adj1" fmla="val 38843"/>
                  <a:gd name="adj2" fmla="val 169198"/>
                  <a:gd name="adj3" fmla="val 16667"/>
                </a:avLst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角丸四角形 12"/>
          <p:cNvSpPr/>
          <p:nvPr/>
        </p:nvSpPr>
        <p:spPr>
          <a:xfrm>
            <a:off x="5220072" y="1484784"/>
            <a:ext cx="2952328" cy="792088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角丸四角形吹き出し 13"/>
              <p:cNvSpPr/>
              <p:nvPr/>
            </p:nvSpPr>
            <p:spPr>
              <a:xfrm>
                <a:off x="5652120" y="2387609"/>
                <a:ext cx="2304255" cy="321311"/>
              </a:xfrm>
              <a:prstGeom prst="wedgeRoundRectCallout">
                <a:avLst>
                  <a:gd name="adj1" fmla="val 47104"/>
                  <a:gd name="adj2" fmla="val -285749"/>
                  <a:gd name="adj3" fmla="val 16667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300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by 2035</a:t>
                </a:r>
                <a:endParaRPr kumimoji="1" lang="en-GB" b="1" dirty="0"/>
              </a:p>
            </p:txBody>
          </p:sp>
        </mc:Choice>
        <mc:Fallback xmlns="">
          <p:sp>
            <p:nvSpPr>
              <p:cNvPr id="14" name="角丸四角形吹き出し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387609"/>
                <a:ext cx="2304255" cy="321311"/>
              </a:xfrm>
              <a:prstGeom prst="wedgeRoundRectCallout">
                <a:avLst>
                  <a:gd name="adj1" fmla="val 47104"/>
                  <a:gd name="adj2" fmla="val -285749"/>
                  <a:gd name="adj3" fmla="val 16667"/>
                </a:avLst>
              </a:prstGeom>
              <a:blipFill rotWithShape="0">
                <a:blip r:embed="rId5"/>
                <a:stretch>
                  <a:fillRect b="-100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259632" y="2564904"/>
            <a:ext cx="740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GB" dirty="0" smtClean="0"/>
              <a:t>Run-1</a:t>
            </a:r>
            <a:endParaRPr kumimoji="1" lang="en-GB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17370" y="3068960"/>
            <a:ext cx="74090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GB" dirty="0" smtClean="0">
                <a:solidFill>
                  <a:schemeClr val="tx1"/>
                </a:solidFill>
              </a:rPr>
              <a:t>Run-2</a:t>
            </a:r>
            <a:endParaRPr kumimoji="1" lang="en-GB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81869" y="3068960"/>
            <a:ext cx="740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GB" dirty="0" smtClean="0"/>
              <a:t>Run-3</a:t>
            </a:r>
            <a:endParaRPr kumimoji="1" lang="en-GB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36096" y="3662856"/>
            <a:ext cx="252027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      HL-LHC runs</a:t>
            </a:r>
            <a:endParaRPr kumimoji="1"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角丸四角形吹き出し 18"/>
              <p:cNvSpPr/>
              <p:nvPr/>
            </p:nvSpPr>
            <p:spPr>
              <a:xfrm>
                <a:off x="1907704" y="1775754"/>
                <a:ext cx="1260536" cy="340446"/>
              </a:xfrm>
              <a:prstGeom prst="wedgeRoundRectCallout">
                <a:avLst>
                  <a:gd name="adj1" fmla="val 38843"/>
                  <a:gd name="adj2" fmla="val 169198"/>
                  <a:gd name="adj3" fmla="val 16667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m:rPr>
                          <m:sty m:val="p"/>
                        </m:rPr>
                        <a:rPr kumimoji="1"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kumimoji="1"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en-GB" b="1" dirty="0"/>
              </a:p>
            </p:txBody>
          </p:sp>
        </mc:Choice>
        <mc:Fallback xmlns="">
          <p:sp>
            <p:nvSpPr>
              <p:cNvPr id="19" name="角丸四角形吹き出し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775754"/>
                <a:ext cx="1260536" cy="340446"/>
              </a:xfrm>
              <a:prstGeom prst="wedgeRoundRectCallout">
                <a:avLst>
                  <a:gd name="adj1" fmla="val 38843"/>
                  <a:gd name="adj2" fmla="val 169198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上矢印 20"/>
          <p:cNvSpPr/>
          <p:nvPr/>
        </p:nvSpPr>
        <p:spPr>
          <a:xfrm>
            <a:off x="2684995" y="5166044"/>
            <a:ext cx="233828" cy="358571"/>
          </a:xfrm>
          <a:prstGeom prst="up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37501" y="5589020"/>
            <a:ext cx="646331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現在</a:t>
            </a:r>
            <a:endParaRPr kumimoji="1" lang="en-GB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3491880" y="5197320"/>
            <a:ext cx="576064" cy="905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110722" y="580907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LS2</a:t>
            </a:r>
            <a:r>
              <a:rPr kumimoji="1" lang="ja-JP" altLang="en-US" sz="1600" dirty="0" smtClean="0"/>
              <a:t>開始</a:t>
            </a:r>
            <a:r>
              <a:rPr kumimoji="1" lang="en-US" altLang="ja-JP" sz="1600" dirty="0" smtClean="0"/>
              <a:t/>
            </a:r>
            <a:br>
              <a:rPr kumimoji="1" lang="en-US" altLang="ja-JP" sz="1600" dirty="0" smtClean="0"/>
            </a:br>
            <a:r>
              <a:rPr kumimoji="1" lang="ja-JP" altLang="en-US" sz="1600" dirty="0" smtClean="0"/>
              <a:t>少し後ろに</a:t>
            </a:r>
            <a:r>
              <a:rPr kumimoji="1" lang="en-US" altLang="ja-JP" sz="1600" dirty="0" smtClean="0"/>
              <a:t/>
            </a:r>
            <a:br>
              <a:rPr kumimoji="1" lang="en-US" altLang="ja-JP" sz="1600" dirty="0" smtClean="0"/>
            </a:br>
            <a:r>
              <a:rPr kumimoji="1" lang="ja-JP" altLang="en-US" sz="1600" dirty="0" smtClean="0"/>
              <a:t>動く予定</a:t>
            </a:r>
            <a:endParaRPr kumimoji="1" lang="ja-JP" alt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3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5"/>
    </mc:Choice>
    <mc:Fallback xmlns="">
      <p:transition spd="slow" advTm="6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kumimoji="1" lang="en-US" altLang="ja-JP" sz="2400" dirty="0" smtClean="0"/>
              <a:t>LHC 13 </a:t>
            </a:r>
            <a:r>
              <a:rPr kumimoji="1" lang="en-US" altLang="ja-JP" sz="2400" dirty="0" err="1" smtClean="0"/>
              <a:t>TeV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実験 </a:t>
            </a:r>
            <a:r>
              <a:rPr kumimoji="1" lang="en-US" altLang="ja-JP" sz="2400" dirty="0" smtClean="0"/>
              <a:t>(Run2) </a:t>
            </a:r>
            <a:r>
              <a:rPr kumimoji="1" lang="ja-JP" altLang="en-US" sz="2400" dirty="0" smtClean="0"/>
              <a:t>が始まった</a:t>
            </a:r>
            <a:endParaRPr kumimoji="1" lang="en-US" altLang="ja-JP" sz="2400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kumimoji="1" lang="ja-JP" altLang="en-US" dirty="0" smtClean="0"/>
              <a:t>新物理へ感度が大きく高まる</a:t>
            </a:r>
            <a:endParaRPr kumimoji="1" lang="en-US" altLang="ja-JP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kumimoji="1" lang="ja-JP" altLang="en-US" dirty="0" smtClean="0"/>
              <a:t>強い相互作用に関連した粒子は，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あれば </a:t>
            </a:r>
            <a:r>
              <a:rPr lang="en-US" altLang="ja-JP" dirty="0" smtClean="0"/>
              <a:t>Run2 </a:t>
            </a:r>
            <a:r>
              <a:rPr lang="ja-JP" altLang="en-US" dirty="0" smtClean="0"/>
              <a:t>で見つかる</a:t>
            </a:r>
            <a:endParaRPr lang="en-US" altLang="ja-JP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ja-JP" dirty="0" smtClean="0"/>
              <a:t>Higgs </a:t>
            </a:r>
            <a:r>
              <a:rPr lang="ja-JP" altLang="en-US" dirty="0" smtClean="0"/>
              <a:t>のその後の物理，</a:t>
            </a:r>
            <a:r>
              <a:rPr lang="en-US" altLang="ja-JP" dirty="0" smtClean="0"/>
              <a:t>top </a:t>
            </a:r>
            <a:r>
              <a:rPr lang="ja-JP" altLang="en-US" dirty="0" smtClean="0"/>
              <a:t>の物理，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EW sector (</a:t>
            </a:r>
            <a:r>
              <a:rPr lang="en-US" altLang="ja-JP" dirty="0" err="1" smtClean="0"/>
              <a:t>diboson</a:t>
            </a:r>
            <a:r>
              <a:rPr lang="en-US" altLang="ja-JP" dirty="0" smtClean="0"/>
              <a:t>) </a:t>
            </a:r>
            <a:r>
              <a:rPr lang="ja-JP" altLang="en-US" dirty="0" smtClean="0"/>
              <a:t>など，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精密測定による新物理の「ふかん」</a:t>
            </a:r>
            <a:endParaRPr lang="en-US" altLang="ja-JP" dirty="0" smtClean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ja-JP" altLang="en-US" sz="2400" dirty="0" smtClean="0"/>
              <a:t>期待を持たせる「ヒント」もあり</a:t>
            </a:r>
            <a:endParaRPr lang="en-US" altLang="ja-JP" sz="2400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ja-JP" dirty="0" smtClean="0"/>
              <a:t>LFV Higgs,  top/bottom coupling …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ja-JP" altLang="en-US" sz="2400" dirty="0" smtClean="0"/>
              <a:t>乞うご期待！</a:t>
            </a:r>
            <a:endParaRPr lang="en-US" altLang="ja-JP" sz="2400" dirty="0" smtClean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altLang="ja-JP" sz="2400" dirty="0" smtClean="0"/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07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バックアップ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6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Minimum bias charged spectrum, Jets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534668" y="5445224"/>
            <a:ext cx="7259009" cy="1276251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Particle production:</a:t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現象論的 </a:t>
            </a:r>
            <a:r>
              <a:rPr kumimoji="1" lang="en-US" altLang="ja-JP" sz="2000" dirty="0" smtClean="0"/>
              <a:t>parameterization</a:t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実験と合うかは自明ではない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pic>
        <p:nvPicPr>
          <p:cNvPr id="3074" name="Picture 2" descr="https://atlas.web.cern.ch/Atlas/GROUPS/PHYSICS/CONFNOTES/ATLAS-CONF-2015-028/.thumb_fig_0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80377"/>
            <a:ext cx="3296771" cy="42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PHYSICS/CONFNOTES/ATLAS-CONF-2015-034/fig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36" y="1196752"/>
            <a:ext cx="331848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tlas.web.cern.ch/Atlas/GROUPS/PHYSICS/CONFNOTES/ATLAS-CONF-2015-034/fig_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7" y="4581128"/>
            <a:ext cx="3590925" cy="20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58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加速器運転上の課題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3"/>
            <a:ext cx="8229600" cy="559673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QPS (quench protection system)</a:t>
            </a:r>
          </a:p>
          <a:p>
            <a:pPr lvl="1"/>
            <a:r>
              <a:rPr lang="en-US" altLang="ja-JP" dirty="0" smtClean="0"/>
              <a:t>SEU </a:t>
            </a:r>
            <a:r>
              <a:rPr lang="ja-JP" altLang="en-US" dirty="0" smtClean="0"/>
              <a:t>が </a:t>
            </a:r>
            <a:r>
              <a:rPr lang="en-US" altLang="ja-JP" dirty="0" smtClean="0"/>
              <a:t>non-</a:t>
            </a:r>
            <a:r>
              <a:rPr lang="en-US" altLang="ja-JP" dirty="0" err="1" smtClean="0"/>
              <a:t>radhard</a:t>
            </a:r>
            <a:r>
              <a:rPr lang="en-US" altLang="ja-JP" dirty="0" smtClean="0"/>
              <a:t> electronics </a:t>
            </a:r>
            <a:r>
              <a:rPr lang="ja-JP" altLang="en-US" dirty="0" smtClean="0"/>
              <a:t>で起こる → 交換へ</a:t>
            </a:r>
            <a:endParaRPr lang="en-US" altLang="ja-JP" dirty="0" smtClean="0"/>
          </a:p>
          <a:p>
            <a:r>
              <a:rPr kumimoji="1" lang="ja-JP" altLang="en-US" dirty="0" smtClean="0"/>
              <a:t>接地に問題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よく起きたり，しばらく起きなかったり</a:t>
            </a:r>
            <a:endParaRPr kumimoji="1" lang="en-US" altLang="ja-JP" dirty="0" smtClean="0"/>
          </a:p>
          <a:p>
            <a:r>
              <a:rPr kumimoji="1" lang="ja-JP" altLang="en-US" dirty="0" smtClean="0"/>
              <a:t>入射路付近のコリメーターが高負荷に耐えられず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年末に交換</a:t>
            </a:r>
            <a:endParaRPr kumimoji="1" lang="en-US" altLang="ja-JP" dirty="0" smtClean="0"/>
          </a:p>
          <a:p>
            <a:r>
              <a:rPr kumimoji="1" lang="ja-JP" altLang="en-US" dirty="0" smtClean="0"/>
              <a:t>冷却に対する負荷が大きい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安全な範囲でインターロックを緩める</a:t>
            </a:r>
            <a:endParaRPr kumimoji="1" lang="en-US" altLang="ja-JP" dirty="0" smtClean="0"/>
          </a:p>
          <a:p>
            <a:r>
              <a:rPr kumimoji="1" lang="en-US" altLang="ja-JP" dirty="0" smtClean="0"/>
              <a:t>UFO (unidentified falling object)</a:t>
            </a:r>
          </a:p>
          <a:p>
            <a:pPr lvl="1"/>
            <a:r>
              <a:rPr kumimoji="1" lang="ja-JP" altLang="en-US" dirty="0" smtClean="0"/>
              <a:t>細かい「ちり」のようなものと考えられている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ビームにぶつかってビーム損失 → ビーム事故と同じなので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自動的にビームダンプ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Scrubbing </a:t>
            </a:r>
            <a:r>
              <a:rPr kumimoji="1" lang="ja-JP" altLang="en-US" dirty="0" smtClean="0"/>
              <a:t>のあと減るが，ビーム強度上がると増える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96136" y="3501008"/>
            <a:ext cx="305724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加速器は生き物！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82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ja-JP" altLang="en-US" dirty="0" smtClean="0"/>
              <a:t>実験の原理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18872" indent="0">
                  <a:buNone/>
                </a:pPr>
                <a:r>
                  <a:rPr lang="ja-JP" altLang="en-US" dirty="0" smtClean="0"/>
                  <a:t>加速器実験：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素粒子同士の衝突エネルギーで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新粒子生成</a:t>
                </a:r>
                <a:endParaRPr lang="en-US" altLang="ja-JP" dirty="0"/>
              </a:p>
              <a:p>
                <a:pPr marL="461772"/>
                <a:r>
                  <a:rPr lang="ja-JP" altLang="en-US" dirty="0" smtClean="0"/>
                  <a:t>陽子は複合粒子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{</a:t>
                </a:r>
                <a:r>
                  <a:rPr lang="ja-JP" altLang="en-US" dirty="0" smtClean="0"/>
                  <a:t>クォーク，グルーオン</a:t>
                </a:r>
                <a:r>
                  <a:rPr lang="en-US" altLang="ja-JP" dirty="0" smtClean="0"/>
                  <a:t>}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= </a:t>
                </a:r>
                <a:r>
                  <a:rPr lang="ja-JP" altLang="en-US" dirty="0" smtClean="0"/>
                  <a:t>パートン 同士の散乱</a:t>
                </a:r>
                <a:endParaRPr lang="en-US" altLang="ja-JP" dirty="0"/>
              </a:p>
              <a:p>
                <a:pPr marL="461772"/>
                <a:r>
                  <a:rPr lang="ja-JP" altLang="en-US" dirty="0" smtClean="0"/>
                  <a:t>残りは飛び去る</a:t>
                </a:r>
                <a:endParaRPr lang="en-US" altLang="ja-JP" dirty="0" smtClean="0"/>
              </a:p>
              <a:p>
                <a:pPr marL="118872" indent="0">
                  <a:buNone/>
                </a:pPr>
                <a:r>
                  <a:rPr lang="ja-JP" altLang="en-US" sz="1600" dirty="0" smtClean="0"/>
                  <a:t>散乱断面積：</a:t>
                </a:r>
                <a:r>
                  <a:rPr lang="en-US" altLang="ja-JP" sz="1600" dirty="0" smtClean="0"/>
                  <a:t/>
                </a:r>
                <a:br>
                  <a:rPr lang="en-US" altLang="ja-JP" sz="1600" dirty="0" smtClean="0"/>
                </a:br>
                <a:r>
                  <a:rPr lang="ja-JP" altLang="en-US" sz="1600" dirty="0" smtClean="0"/>
                  <a:t>パートン密度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 smtClean="0"/>
                  <a:t> </a:t>
                </a:r>
                <a:r>
                  <a:rPr lang="ja-JP" altLang="en-US" sz="1600" dirty="0" smtClean="0"/>
                  <a:t>の積に比例</a:t>
                </a:r>
                <a:endParaRPr lang="en-US" altLang="ja-JP" sz="1600" dirty="0" smtClean="0"/>
              </a:p>
              <a:p>
                <a:pPr marL="118872" indent="0">
                  <a:buNone/>
                </a:pPr>
                <a:r>
                  <a:rPr lang="en-US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(12→34)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1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5" name="図 4" descr="HadColli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9388" y="1844917"/>
            <a:ext cx="4169076" cy="1346472"/>
          </a:xfrm>
          <a:prstGeom prst="rect">
            <a:avLst/>
          </a:prstGeom>
        </p:spPr>
      </p:pic>
      <p:pic>
        <p:nvPicPr>
          <p:cNvPr id="6" name="Picture 3" descr="D:\Users\yamazaki\documents\work\lectures\LHCKobe2012\Figures\run204769_evt71902630_VP1Bas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7" r="49015"/>
          <a:stretch/>
        </p:blipFill>
        <p:spPr bwMode="auto">
          <a:xfrm>
            <a:off x="4871222" y="3429000"/>
            <a:ext cx="3733226" cy="28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864625" y="1763815"/>
            <a:ext cx="701181" cy="42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44000" tIns="108000" rIns="144000" bIns="72000" rtlCol="0">
            <a:spAutoFit/>
          </a:bodyPr>
          <a:lstStyle/>
          <a:p>
            <a:r>
              <a:rPr lang="ja-JP" altLang="en-US" sz="1600" dirty="0"/>
              <a:t>残り</a:t>
            </a:r>
            <a:endParaRPr kumimoji="1" lang="en-GB" sz="16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92647" y="2604411"/>
            <a:ext cx="1316734" cy="42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44000" tIns="108000" rIns="144000" bIns="72000" rtlCol="0">
            <a:spAutoFit/>
          </a:bodyPr>
          <a:lstStyle/>
          <a:p>
            <a:r>
              <a:rPr lang="ja-JP" altLang="en-US" sz="1600" dirty="0"/>
              <a:t>激しい散乱</a:t>
            </a:r>
            <a:endParaRPr kumimoji="1" lang="en-GB" sz="1600" dirty="0" smtClean="0"/>
          </a:p>
        </p:txBody>
      </p:sp>
      <p:pic>
        <p:nvPicPr>
          <p:cNvPr id="9" name="Picture 7" descr="valencepro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8468" y="292341"/>
            <a:ext cx="1260475" cy="1260475"/>
          </a:xfrm>
          <a:prstGeom prst="rect">
            <a:avLst/>
          </a:prstGeom>
          <a:noFill/>
        </p:spPr>
      </p:pic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 Jul 2014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 smtClean="0"/>
              <a:t>LHC run1 </a:t>
            </a:r>
            <a:r>
              <a:rPr kumimoji="1" lang="ja-JP" altLang="en-US" smtClean="0"/>
              <a:t>の成果と今後の展望</a:t>
            </a:r>
            <a:endParaRPr kumimoji="1" lang="ja-JP" altLang="en-US"/>
          </a:p>
        </p:txBody>
      </p:sp>
      <p:pic>
        <p:nvPicPr>
          <p:cNvPr id="12" name="Picture 5" descr="Hadfac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075083"/>
            <a:ext cx="2903630" cy="117010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082643" y="2102192"/>
                <a:ext cx="489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643" y="2102192"/>
                <a:ext cx="489621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907801" y="2191794"/>
                <a:ext cx="494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801" y="2191794"/>
                <a:ext cx="494943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2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なぜ </a:t>
            </a:r>
            <a:r>
              <a:rPr lang="en-US" altLang="ja-JP" dirty="0" smtClean="0"/>
              <a:t>Run2?</a:t>
            </a:r>
            <a:endParaRPr kumimoji="1" lang="en-GB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 smtClean="0"/>
              <a:t>エネルギーが上がる</a:t>
            </a:r>
            <a:endParaRPr kumimoji="1" lang="en-US" altLang="ja-JP" sz="2400" dirty="0" smtClean="0"/>
          </a:p>
          <a:p>
            <a:pPr marL="400050" lvl="1" indent="0">
              <a:buNone/>
            </a:pPr>
            <a:r>
              <a:rPr lang="ja-JP" altLang="en-US" dirty="0" smtClean="0"/>
              <a:t>重い，未知の新粒子，新相互作用の生成</a:t>
            </a:r>
            <a:endParaRPr lang="en-US" altLang="ja-JP" dirty="0" smtClean="0"/>
          </a:p>
          <a:p>
            <a:pPr marL="400050" lvl="1" indent="0">
              <a:buNone/>
            </a:pPr>
            <a:endParaRPr kumimoji="1" lang="en-US" dirty="0"/>
          </a:p>
          <a:p>
            <a:pPr marL="0" indent="0">
              <a:buNone/>
            </a:pPr>
            <a:r>
              <a:rPr kumimoji="1" lang="ja-JP" altLang="en-US" dirty="0" smtClean="0"/>
              <a:t>既知の粒子の生成も容易になる</a:t>
            </a:r>
            <a:endParaRPr kumimoji="1" lang="en-US" altLang="ja-JP" dirty="0" smtClean="0"/>
          </a:p>
          <a:p>
            <a:pPr marL="400050" lvl="1" indent="0">
              <a:buNone/>
            </a:pPr>
            <a:r>
              <a:rPr lang="ja-JP" altLang="en-US" dirty="0" smtClean="0"/>
              <a:t>実</a:t>
            </a:r>
            <a:r>
              <a:rPr lang="ja-JP" altLang="en-US" dirty="0"/>
              <a:t>効</a:t>
            </a:r>
            <a:r>
              <a:rPr lang="ja-JP" altLang="en-US" dirty="0" smtClean="0"/>
              <a:t>ルミノシティー（加速器の衝突頻度）が上がる</a:t>
            </a:r>
            <a:endParaRPr lang="en-US" altLang="ja-JP" dirty="0" smtClean="0"/>
          </a:p>
          <a:p>
            <a:pPr marL="400050" lvl="1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kumimoji="1" lang="en-GB" sz="2400" dirty="0" smtClean="0">
                <a:latin typeface="Calibri" panose="020F0502020204030204" pitchFamily="34" charset="0"/>
              </a:rPr>
              <a:t>→  </a:t>
            </a:r>
            <a:r>
              <a:rPr kumimoji="1" lang="ja-JP" altLang="en-US" sz="2400" dirty="0" smtClean="0">
                <a:latin typeface="Calibri" panose="020F0502020204030204" pitchFamily="34" charset="0"/>
              </a:rPr>
              <a:t>既存粒子生成経由の新物理探索の感度も上がる！</a:t>
            </a:r>
            <a:endParaRPr kumimoji="1" lang="en-US" altLang="ja-JP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ja-JP" altLang="ja-JP" sz="2400" dirty="0" smtClean="0">
                <a:latin typeface="Calibri" panose="020F0502020204030204" pitchFamily="34" charset="0"/>
              </a:rPr>
              <a:t>→</a:t>
            </a:r>
            <a:r>
              <a:rPr lang="ja-JP" altLang="en-US" sz="2400" dirty="0" smtClean="0">
                <a:latin typeface="Calibri" panose="020F0502020204030204" pitchFamily="34" charset="0"/>
              </a:rPr>
              <a:t>  標準模型測定の統計精度も上がる！</a:t>
            </a:r>
            <a:endParaRPr kumimoji="1" lang="en-GB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1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5081" cy="706090"/>
          </a:xfrm>
        </p:spPr>
        <p:txBody>
          <a:bodyPr/>
          <a:lstStyle/>
          <a:p>
            <a:r>
              <a:rPr kumimoji="1" lang="ja-JP" altLang="en-US" dirty="0" smtClean="0"/>
              <a:t>パートン密度と散乱断面積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720801" y="4734037"/>
                <a:ext cx="3960418" cy="1784907"/>
              </a:xfrm>
            </p:spPr>
            <p:txBody>
              <a:bodyPr>
                <a:normAutofit/>
              </a:bodyPr>
              <a:lstStyle/>
              <a:p>
                <a:r>
                  <a:rPr lang="ja-JP" altLang="en-US" sz="2000" dirty="0" smtClean="0">
                    <a:latin typeface="Cambria Math" panose="02040503050406030204" pitchFamily="18" charset="0"/>
                  </a:rPr>
                  <a:t>衝突エネルギーが上がると，</a:t>
                </a:r>
                <a:r>
                  <a:rPr lang="en-US" altLang="ja-JP" sz="2000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ja-JP" sz="2000" dirty="0" smtClean="0">
                    <a:latin typeface="Cambria Math" panose="02040503050406030204" pitchFamily="18" charset="0"/>
                  </a:rPr>
                </a:br>
                <a:r>
                  <a:rPr lang="ja-JP" altLang="en-US" sz="2000" dirty="0" smtClean="0">
                    <a:latin typeface="Cambria Math" panose="02040503050406030204" pitchFamily="18" charset="0"/>
                  </a:rPr>
                  <a:t>同じ質量の新粒子を</a:t>
                </a:r>
                <a14:m>
                  <m:oMath xmlns:m="http://schemas.openxmlformats.org/officeDocument/2006/math">
                    <m:r>
                      <a:rPr lang="ja-JP" altLang="en-US" sz="2000" i="1">
                        <a:latin typeface="Cambria Math" panose="02040503050406030204" pitchFamily="18" charset="0"/>
                      </a:rPr>
                      <m:t>低い運動量比の</m:t>
                    </m:r>
                  </m:oMath>
                </a14:m>
                <a:r>
                  <a:rPr kumimoji="1" lang="ja-JP" altLang="en-US" sz="2000" dirty="0" smtClean="0"/>
                  <a:t>パートンで</a:t>
                </a:r>
                <a:r>
                  <a:rPr kumimoji="1" lang="en-US" altLang="ja-JP" sz="2000" dirty="0" smtClean="0"/>
                  <a:t/>
                </a:r>
                <a:br>
                  <a:rPr kumimoji="1" lang="en-US" altLang="ja-JP" sz="2000" dirty="0" smtClean="0"/>
                </a:br>
                <a:r>
                  <a:rPr kumimoji="1" lang="ja-JP" altLang="en-US" sz="2000" dirty="0" smtClean="0"/>
                  <a:t>作ることができる</a:t>
                </a:r>
                <a:endParaRPr lang="en-US" altLang="ja-JP" sz="1600" dirty="0"/>
              </a:p>
              <a:p>
                <a:endParaRPr kumimoji="1" lang="en-US" altLang="ja-JP" sz="20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0801" y="4734037"/>
                <a:ext cx="3960418" cy="1784907"/>
              </a:xfrm>
              <a:blipFill rotWithShape="0">
                <a:blip r:embed="rId3"/>
                <a:stretch>
                  <a:fillRect l="-1385" t="-2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 b="5271"/>
          <a:stretch/>
        </p:blipFill>
        <p:spPr bwMode="auto">
          <a:xfrm>
            <a:off x="-51393" y="3836071"/>
            <a:ext cx="4819706" cy="300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387226"/>
            <a:ext cx="4663319" cy="319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吹き出し 6"/>
              <p:cNvSpPr/>
              <p:nvPr/>
            </p:nvSpPr>
            <p:spPr>
              <a:xfrm>
                <a:off x="1180898" y="5265427"/>
                <a:ext cx="1292209" cy="568320"/>
              </a:xfrm>
              <a:prstGeom prst="wedgeRoundRectCallout">
                <a:avLst>
                  <a:gd name="adj1" fmla="val -30565"/>
                  <a:gd name="adj2" fmla="val 83395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200" i="1">
                        <a:latin typeface="Cambria Math"/>
                      </a:rPr>
                      <m:t>𝑝𝑝</m:t>
                    </m:r>
                    <m:r>
                      <a:rPr lang="en-US" altLang="ja-JP" sz="1200" i="1">
                        <a:latin typeface="Cambria Math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200" i="1">
                            <a:latin typeface="Cambria Math"/>
                          </a:rPr>
                          <m:t>𝑊</m:t>
                        </m:r>
                      </m:num>
                      <m:den>
                        <m:r>
                          <a:rPr lang="en-US" altLang="ja-JP" sz="1200" i="1">
                            <a:latin typeface="Cambria Math"/>
                          </a:rPr>
                          <m:t>𝑍</m:t>
                        </m:r>
                        <m:r>
                          <a:rPr lang="en-US" altLang="ja-JP" sz="1200" i="1">
                            <a:latin typeface="Cambria Math"/>
                          </a:rPr>
                          <m:t>+</m:t>
                        </m:r>
                        <m:r>
                          <a:rPr lang="en-US" altLang="ja-JP" sz="1200" i="1">
                            <a:latin typeface="Cambria Math"/>
                          </a:rPr>
                          <m:t>𝑋</m:t>
                        </m:r>
                      </m:den>
                    </m:f>
                  </m:oMath>
                </a14:m>
                <a:r>
                  <a:rPr lang="en-GB" altLang="ja-JP" sz="1200" dirty="0"/>
                  <a:t> with</a:t>
                </a:r>
                <a:br>
                  <a:rPr lang="en-GB" altLang="ja-JP" sz="1200" dirty="0"/>
                </a:br>
                <a:r>
                  <a:rPr lang="en-GB" altLang="ja-JP" sz="1200" dirty="0" err="1"/>
                  <a:t>leptonic</a:t>
                </a:r>
                <a:r>
                  <a:rPr lang="en-GB" altLang="ja-JP" sz="1200" dirty="0"/>
                  <a:t> decays</a:t>
                </a:r>
                <a:endParaRPr kumimoji="1" lang="en-GB" sz="1200" dirty="0"/>
              </a:p>
            </p:txBody>
          </p:sp>
        </mc:Choice>
        <mc:Fallback xmlns="">
          <p:sp>
            <p:nvSpPr>
              <p:cNvPr id="7" name="角丸四角形吹き出し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98" y="5265427"/>
                <a:ext cx="1292209" cy="568320"/>
              </a:xfrm>
              <a:prstGeom prst="wedgeRoundRectCallout">
                <a:avLst>
                  <a:gd name="adj1" fmla="val -30565"/>
                  <a:gd name="adj2" fmla="val 83395"/>
                  <a:gd name="adj3" fmla="val 16667"/>
                </a:avLst>
              </a:prstGeom>
              <a:blipFill rotWithShape="0">
                <a:blip r:embed="rId6"/>
                <a:stretch>
                  <a:fillRect t="-35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角丸四角形吹き出し 7"/>
          <p:cNvSpPr/>
          <p:nvPr/>
        </p:nvSpPr>
        <p:spPr>
          <a:xfrm>
            <a:off x="2051720" y="4392773"/>
            <a:ext cx="1220201" cy="315953"/>
          </a:xfrm>
          <a:prstGeom prst="wedgeRoundRectCallout">
            <a:avLst>
              <a:gd name="adj1" fmla="val 48537"/>
              <a:gd name="adj2" fmla="val 1722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sz="1200" dirty="0" smtClean="0"/>
              <a:t>BSM physics?</a:t>
            </a:r>
            <a:endParaRPr kumimoji="1" lang="en-GB" sz="1200" dirty="0"/>
          </a:p>
        </p:txBody>
      </p:sp>
      <p:pic>
        <p:nvPicPr>
          <p:cNvPr id="9" name="Picture 5" descr="Hadfac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5238" y="285460"/>
            <a:ext cx="2054744" cy="827534"/>
          </a:xfrm>
          <a:prstGeom prst="rect">
            <a:avLst/>
          </a:prstGeom>
          <a:noFill/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928" y="980728"/>
            <a:ext cx="2723039" cy="2737447"/>
          </a:xfrm>
          <a:prstGeom prst="rect">
            <a:avLst/>
          </a:prstGeom>
        </p:spPr>
      </p:pic>
      <p:sp>
        <p:nvSpPr>
          <p:cNvPr id="10" name="角丸四角形吹き出し 9"/>
          <p:cNvSpPr/>
          <p:nvPr/>
        </p:nvSpPr>
        <p:spPr>
          <a:xfrm>
            <a:off x="6079" y="1402852"/>
            <a:ext cx="1663184" cy="874020"/>
          </a:xfrm>
          <a:prstGeom prst="wedgeRoundRectCallout">
            <a:avLst>
              <a:gd name="adj1" fmla="val 94983"/>
              <a:gd name="adj2" fmla="val -109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低い運動量比の</a:t>
            </a:r>
            <a:r>
              <a:rPr kumimoji="1" lang="en-US" altLang="ja-JP" sz="1400" dirty="0" smtClean="0"/>
              <a:t/>
            </a:r>
            <a:br>
              <a:rPr kumimoji="1" lang="en-US" altLang="ja-JP" sz="1400" dirty="0" smtClean="0"/>
            </a:br>
            <a:r>
              <a:rPr kumimoji="1" lang="ja-JP" altLang="en-US" sz="1400" dirty="0" smtClean="0"/>
              <a:t>パートンが急速に増加</a:t>
            </a:r>
            <a:endParaRPr kumimoji="1" lang="en-GB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16785" y="1488222"/>
            <a:ext cx="161294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GB" dirty="0" smtClean="0"/>
              <a:t>Run2/Run1 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生成比</a:t>
            </a:r>
            <a:endParaRPr kumimoji="1" lang="en-GB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2000" y="6156295"/>
            <a:ext cx="377539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高い質量領域は一気に感度上昇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927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374" y="999590"/>
            <a:ext cx="4828983" cy="34700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Run-2 </a:t>
            </a:r>
            <a:r>
              <a:rPr kumimoji="1" lang="ja-JP" altLang="en-US" dirty="0" smtClean="0"/>
              <a:t>加速器の運転状況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005063"/>
                <a:ext cx="8229600" cy="2716411"/>
              </a:xfrm>
            </p:spPr>
            <p:txBody>
              <a:bodyPr/>
              <a:lstStyle/>
              <a:p>
                <a:r>
                  <a:rPr kumimoji="1" lang="en-US" altLang="ja-JP" dirty="0" smtClean="0"/>
                  <a:t>6/3 </a:t>
                </a:r>
                <a:r>
                  <a:rPr kumimoji="1" lang="ja-JP" altLang="en-US" dirty="0" smtClean="0"/>
                  <a:t>より運転開始</a:t>
                </a:r>
                <a:endParaRPr kumimoji="1" lang="en-US" altLang="ja-JP" dirty="0" smtClean="0"/>
              </a:p>
              <a:p>
                <a:pPr lvl="1"/>
                <a:r>
                  <a:rPr kumimoji="1" lang="en-US" altLang="ja-JP" dirty="0" smtClean="0"/>
                  <a:t>13 </a:t>
                </a:r>
                <a:r>
                  <a:rPr kumimoji="1" lang="en-US" altLang="ja-JP" dirty="0" err="1" smtClean="0"/>
                  <a:t>TeV</a:t>
                </a:r>
                <a:r>
                  <a:rPr kumimoji="1" lang="en-US" altLang="ja-JP" dirty="0" smtClean="0"/>
                  <a:t> </a:t>
                </a:r>
                <a:r>
                  <a:rPr kumimoji="1" lang="ja-JP" altLang="en-US" dirty="0" smtClean="0"/>
                  <a:t>で運転！</a:t>
                </a:r>
                <a:endParaRPr lang="en-US" altLang="ja-JP" dirty="0"/>
              </a:p>
              <a:p>
                <a:pPr lvl="1"/>
                <a:r>
                  <a:rPr lang="ja-JP" altLang="en-US" dirty="0" smtClean="0"/>
                  <a:t>直後：</a:t>
                </a:r>
                <a:r>
                  <a:rPr lang="en-US" altLang="ja-JP" dirty="0" smtClean="0"/>
                  <a:t>Scrubbing </a:t>
                </a:r>
                <a:r>
                  <a:rPr lang="ja-JP" altLang="en-US" dirty="0" smtClean="0"/>
                  <a:t>（ビームで作る高周波にビームパイプを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さらして，表面から出る電子を減らす）← 電子雲対策</a:t>
                </a:r>
                <a:endParaRPr lang="en-US" altLang="ja-JP" dirty="0" smtClean="0"/>
              </a:p>
              <a:p>
                <a:r>
                  <a:rPr kumimoji="1" lang="en-US" altLang="ja-JP" dirty="0" smtClean="0"/>
                  <a:t>50 ns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ja-JP" dirty="0" smtClean="0"/>
                  <a:t> 25ns </a:t>
                </a:r>
                <a:r>
                  <a:rPr kumimoji="1" lang="ja-JP" altLang="en-US" dirty="0" smtClean="0"/>
                  <a:t>バンチ間隔へ </a:t>
                </a:r>
                <a:r>
                  <a:rPr kumimoji="1" lang="en-US" altLang="ja-JP" dirty="0" smtClean="0"/>
                  <a:t>(8/13 </a:t>
                </a:r>
                <a:r>
                  <a:rPr kumimoji="1" lang="ja-JP" altLang="en-US" dirty="0" smtClean="0"/>
                  <a:t>より</a:t>
                </a:r>
                <a:r>
                  <a:rPr kumimoji="1" lang="en-US" altLang="ja-JP" dirty="0" smtClean="0"/>
                  <a:t>)</a:t>
                </a:r>
              </a:p>
              <a:p>
                <a:pPr lvl="1"/>
                <a:r>
                  <a:rPr kumimoji="1" lang="ja-JP" altLang="en-US" dirty="0" smtClean="0"/>
                  <a:t>もう</a:t>
                </a:r>
                <a:r>
                  <a:rPr kumimoji="1" lang="en-US" altLang="ja-JP" dirty="0" smtClean="0"/>
                  <a:t>1</a:t>
                </a:r>
                <a:r>
                  <a:rPr kumimoji="1" lang="ja-JP" altLang="en-US" dirty="0" smtClean="0"/>
                  <a:t>回 </a:t>
                </a:r>
                <a:r>
                  <a:rPr kumimoji="1" lang="en-US" altLang="ja-JP" dirty="0" smtClean="0"/>
                  <a:t>scrubbing </a:t>
                </a:r>
                <a:r>
                  <a:rPr kumimoji="1" lang="ja-JP" altLang="en-US" dirty="0" smtClean="0"/>
                  <a:t>行った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005063"/>
                <a:ext cx="8229600" cy="2716411"/>
              </a:xfrm>
              <a:blipFill rotWithShape="0">
                <a:blip r:embed="rId3"/>
                <a:stretch>
                  <a:fillRect l="-815" t="-2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87" y="1111055"/>
            <a:ext cx="4027324" cy="2894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角丸四角形吹き出し 8"/>
              <p:cNvSpPr/>
              <p:nvPr/>
            </p:nvSpPr>
            <p:spPr>
              <a:xfrm>
                <a:off x="3635896" y="4023925"/>
                <a:ext cx="1224136" cy="712221"/>
              </a:xfrm>
              <a:prstGeom prst="wedgeRoundRectCallout">
                <a:avLst>
                  <a:gd name="adj1" fmla="val -53472"/>
                  <a:gd name="adj2" fmla="val -104733"/>
                  <a:gd name="adj3" fmla="val 16667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400" dirty="0" smtClean="0"/>
                  <a:t>Special runs (low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en-US" altLang="ja-JP" sz="1400" dirty="0" smtClean="0"/>
                  <a:t>*)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9" name="角丸四角形吹き出し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4023925"/>
                <a:ext cx="1224136" cy="712221"/>
              </a:xfrm>
              <a:prstGeom prst="wedgeRoundRectCallout">
                <a:avLst>
                  <a:gd name="adj1" fmla="val -53472"/>
                  <a:gd name="adj2" fmla="val -104733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2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08778"/>
            <a:ext cx="5410944" cy="850106"/>
          </a:xfrm>
        </p:spPr>
        <p:txBody>
          <a:bodyPr>
            <a:noAutofit/>
          </a:bodyPr>
          <a:lstStyle/>
          <a:p>
            <a:r>
              <a:rPr kumimoji="1" lang="en-GB" sz="2400" dirty="0" smtClean="0"/>
              <a:t>Run-1 experience, Run-2 challenge: pile-up </a:t>
            </a:r>
            <a:endParaRPr kumimoji="1"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GB" sz="2000" dirty="0" smtClean="0"/>
                  <a:t>1</a:t>
                </a:r>
                <a:r>
                  <a:rPr kumimoji="1" lang="ja-JP" altLang="en-US" sz="2000" dirty="0" smtClean="0"/>
                  <a:t>バンチ衝突当たりの平均の陽子</a:t>
                </a:r>
                <a:r>
                  <a:rPr kumimoji="1" lang="en-US" altLang="ja-JP" sz="2000" dirty="0" smtClean="0"/>
                  <a:t/>
                </a:r>
                <a:br>
                  <a:rPr kumimoji="1" lang="en-US" altLang="ja-JP" sz="2000" dirty="0" smtClean="0"/>
                </a:br>
                <a:r>
                  <a:rPr kumimoji="1" lang="ja-JP" altLang="en-US" sz="2000" dirty="0" smtClean="0"/>
                  <a:t>衝突数</a:t>
                </a:r>
                <a:r>
                  <a:rPr kumimoji="1" lang="en-GB" sz="2000" dirty="0" smtClean="0"/>
                  <a:t> (</a:t>
                </a:r>
                <a:r>
                  <a:rPr kumimoji="1" lang="el-GR" sz="2000" dirty="0" smtClean="0"/>
                  <a:t>μ</a:t>
                </a:r>
                <a:r>
                  <a:rPr kumimoji="1" lang="en-US" sz="2000" dirty="0" smtClean="0"/>
                  <a:t>) </a:t>
                </a:r>
                <a:r>
                  <a:rPr lang="en-US" sz="2000" dirty="0" smtClean="0"/>
                  <a:t>@Run-1:</a:t>
                </a:r>
                <a:r>
                  <a:rPr kumimoji="1" lang="en-US" sz="2000" dirty="0" smtClean="0"/>
                  <a:t> 35</a:t>
                </a:r>
                <a:r>
                  <a:rPr lang="en-GB" sz="2000" dirty="0" smtClean="0"/>
                  <a:t> (</a:t>
                </a:r>
                <a:r>
                  <a:rPr lang="ja-JP" altLang="en-US" sz="2000" dirty="0" smtClean="0"/>
                  <a:t>設計値</a:t>
                </a:r>
                <a:r>
                  <a:rPr lang="en-GB" sz="2000" dirty="0" smtClean="0"/>
                  <a:t>25)</a:t>
                </a:r>
              </a:p>
              <a:p>
                <a:pPr lvl="1"/>
                <a:r>
                  <a:rPr lang="ja-JP" altLang="en-US" dirty="0" smtClean="0"/>
                  <a:t>ソフトな衝突（いわゆる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ミニマムバイアス）の重ね合わせで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GB" dirty="0" smtClean="0"/>
                  <a:t>1 </a:t>
                </a:r>
                <a:r>
                  <a:rPr lang="en-GB" dirty="0" err="1" smtClean="0"/>
                  <a:t>TeV</a:t>
                </a:r>
                <a:r>
                  <a:rPr lang="en-GB" dirty="0" smtClean="0"/>
                  <a:t> </a:t>
                </a:r>
                <a:r>
                  <a:rPr lang="ja-JP" altLang="en-US" dirty="0" smtClean="0"/>
                  <a:t>以上の</a:t>
                </a:r>
                <a14:m>
                  <m:oMath xmlns:m="http://schemas.openxmlformats.org/officeDocument/2006/math">
                    <m:r>
                      <a:rPr lang="ja-JP" altLang="en-US" b="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dirty="0" smtClean="0"/>
                  <a:t> </a:t>
                </a:r>
                <a:r>
                  <a:rPr kumimoji="1" lang="ja-JP" altLang="en-US" dirty="0" smtClean="0"/>
                  <a:t>が重畳</a:t>
                </a:r>
                <a:endParaRPr lang="en-US" dirty="0" smtClean="0"/>
              </a:p>
              <a:p>
                <a:r>
                  <a:rPr lang="en-US" altLang="ja-JP" sz="2000" dirty="0" smtClean="0"/>
                  <a:t>Missing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ja-JP" sz="2000" i="1"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altLang="ja-JP" sz="2000" dirty="0" smtClean="0"/>
                  <a:t> (</a:t>
                </a:r>
                <a:r>
                  <a:rPr lang="ja-JP" altLang="en-US" sz="2000" dirty="0" smtClean="0"/>
                  <a:t>横欠損運動量）が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最も影響を受ける</a:t>
                </a:r>
                <a:endParaRPr lang="en-GB" altLang="ja-JP" sz="2000" dirty="0"/>
              </a:p>
              <a:p>
                <a:pPr lvl="1"/>
                <a:r>
                  <a:rPr lang="ja-JP" altLang="en-US" dirty="0" smtClean="0"/>
                  <a:t>トラック情報で統計的に減らす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kumimoji="1" lang="en-US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9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9</a:t>
            </a:r>
            <a:endParaRPr kumimoji="1" lang="ja-JP" altLang="en-US" dirty="0"/>
          </a:p>
        </p:txBody>
      </p:sp>
      <p:pic>
        <p:nvPicPr>
          <p:cNvPr id="5" name="Picture 4" descr="https://atlas.web.cern.ch/Atlas/GROUPS/DATAPREPARATION/InteractionsperCrossing/muplot/2012/mu_2011_2012-no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42" y="1235300"/>
            <a:ext cx="3487674" cy="250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wiki.cern.ch/twiki/pub/AtlasPublic/EventDisplayStandAlone/2012_highPileu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4"/>
          <a:stretch/>
        </p:blipFill>
        <p:spPr bwMode="auto">
          <a:xfrm>
            <a:off x="5940152" y="128680"/>
            <a:ext cx="2962672" cy="9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854599" y="3696243"/>
            <a:ext cx="183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/>
              <a:t>ATLAS-CONF-2014-019</a:t>
            </a:r>
            <a:endParaRPr kumimoji="1" lang="en-GB" sz="1400" dirty="0"/>
          </a:p>
        </p:txBody>
      </p:sp>
      <p:pic>
        <p:nvPicPr>
          <p:cNvPr id="10242" name="Picture 2" descr="https://atlas.web.cern.ch/Atlas/GROUPS/PHYSICS/PUBNOTES/ATL-PHYS-PUB-2015-023/fig_10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55142"/>
            <a:ext cx="3938492" cy="266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010349" y="4176035"/>
            <a:ext cx="17844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GB" sz="1600" dirty="0" smtClean="0"/>
              <a:t>Run1(</a:t>
            </a:r>
            <a:r>
              <a:rPr kumimoji="1" lang="en-GB" sz="1600" dirty="0" err="1" smtClean="0"/>
              <a:t>Calo</a:t>
            </a:r>
            <a:r>
              <a:rPr kumimoji="1" lang="en-GB" sz="1600" dirty="0" smtClean="0"/>
              <a:t> </a:t>
            </a:r>
            <a:r>
              <a:rPr kumimoji="1" lang="ja-JP" altLang="en-US" sz="1600" dirty="0" smtClean="0"/>
              <a:t>使う）</a:t>
            </a:r>
            <a:r>
              <a:rPr kumimoji="1" lang="en-GB" sz="1600" dirty="0" smtClean="0"/>
              <a:t/>
            </a:r>
            <a:br>
              <a:rPr kumimoji="1" lang="en-GB" sz="1600" dirty="0" smtClean="0"/>
            </a:br>
            <a:r>
              <a:rPr kumimoji="1" lang="en-GB" sz="1600" dirty="0" smtClean="0"/>
              <a:t>Run2(Track </a:t>
            </a:r>
            <a:r>
              <a:rPr kumimoji="1" lang="ja-JP" altLang="en-US" sz="1600" dirty="0" smtClean="0"/>
              <a:t>使う</a:t>
            </a:r>
            <a:r>
              <a:rPr kumimoji="1" lang="en-US" altLang="ja-JP" sz="1600" dirty="0" smtClean="0"/>
              <a:t>)</a:t>
            </a:r>
            <a:endParaRPr kumimoji="1" lang="en-GB" sz="1600" dirty="0"/>
          </a:p>
        </p:txBody>
      </p:sp>
      <p:pic>
        <p:nvPicPr>
          <p:cNvPr id="10244" name="Picture 4" descr="https://atlas.web.cern.ch/Atlas/GROUPS/PHYSICS/PUBNOTES/ATL-PHYS-PUB-2015-027/fig_02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9" y="4109719"/>
            <a:ext cx="3563398" cy="25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角丸四角形 9"/>
          <p:cNvSpPr/>
          <p:nvPr/>
        </p:nvSpPr>
        <p:spPr>
          <a:xfrm>
            <a:off x="2188878" y="6381328"/>
            <a:ext cx="1663042" cy="34014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1946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3"/>
    </mc:Choice>
    <mc:Fallback xmlns="">
      <p:transition spd="slow" advTm="5122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8.9|7|1|17.9"/>
</p:tagLst>
</file>

<file path=ppt/theme/theme1.xml><?xml version="1.0" encoding="utf-8"?>
<a:theme xmlns:a="http://schemas.openxmlformats.org/drawingml/2006/main" name="yamazaki_simple1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ユーザー定義 4">
      <a:majorFont>
        <a:latin typeface="Century Gothic"/>
        <a:ea typeface="HGｺﾞｼｯｸM"/>
        <a:cs typeface=""/>
      </a:majorFont>
      <a:minorFont>
        <a:latin typeface="Segoe UI"/>
        <a:ea typeface="HG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yamazaki_simple1</Template>
  <TotalTime>15454</TotalTime>
  <Words>1184</Words>
  <Application>Microsoft Office PowerPoint</Application>
  <PresentationFormat>画面に合わせる (4:3)</PresentationFormat>
  <Paragraphs>365</Paragraphs>
  <Slides>44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3" baseType="lpstr">
      <vt:lpstr>HGｺﾞｼｯｸM</vt:lpstr>
      <vt:lpstr>ＭＳ Ｐゴシック</vt:lpstr>
      <vt:lpstr>Arial</vt:lpstr>
      <vt:lpstr>Calibri</vt:lpstr>
      <vt:lpstr>Cambria Math</vt:lpstr>
      <vt:lpstr>Century Gothic</vt:lpstr>
      <vt:lpstr>Segoe UI</vt:lpstr>
      <vt:lpstr>Wingdings</vt:lpstr>
      <vt:lpstr>yamazaki_simple1</vt:lpstr>
      <vt:lpstr>LHC 13 TeV 衝突始まる －  最新の結果と今後の展望</vt:lpstr>
      <vt:lpstr>LHC (Large Hadron Collider)  at CERN*</vt:lpstr>
      <vt:lpstr>LHC といえば…</vt:lpstr>
      <vt:lpstr>PowerPoint プレゼンテーション</vt:lpstr>
      <vt:lpstr>LHC 実験の原理</vt:lpstr>
      <vt:lpstr>なぜ Run2?</vt:lpstr>
      <vt:lpstr>パートン密度と散乱断面積</vt:lpstr>
      <vt:lpstr>Run-2 加速器の運転状況</vt:lpstr>
      <vt:lpstr>Run-1 experience, Run-2 challenge: pile-up </vt:lpstr>
      <vt:lpstr>Run1 / Run2 の物理結果 (1): 標準模型，Higgs</vt:lpstr>
      <vt:lpstr>Run-2 の最新結果</vt:lpstr>
      <vt:lpstr>ATLAS のRun1標準模型測定まとめ (Higgs 入り)</vt:lpstr>
      <vt:lpstr>Run2 標準模型のチェック：散乱断面積</vt:lpstr>
      <vt:lpstr>詳細な SM(Standard Model) /QCD(Quantum Chromo-Dynamics) のチェック</vt:lpstr>
      <vt:lpstr>トップクォーク質量測定</vt:lpstr>
      <vt:lpstr>Top 生成断面積</vt:lpstr>
      <vt:lpstr>Single-top</vt:lpstr>
      <vt:lpstr>ジェットに崩壊する重い粒子の質量再構成</vt:lpstr>
      <vt:lpstr>例: tt ̅ resonance search</vt:lpstr>
      <vt:lpstr>Run1の Higgs 物理， 最終結果と展望 </vt:lpstr>
      <vt:lpstr>Higgs が 見つかってみると…</vt:lpstr>
      <vt:lpstr>Run-1 の最終結果</vt:lpstr>
      <vt:lpstr>Higgs 生成断面積，スピン・パリティ</vt:lpstr>
      <vt:lpstr>Higgs でちょっと気になること</vt:lpstr>
      <vt:lpstr>Run1, Run2 の 新物理さがし (SUSY, Exotics)</vt:lpstr>
      <vt:lpstr>Exoticsの例</vt:lpstr>
      <vt:lpstr>SUSY Strong production</vt:lpstr>
      <vt:lpstr>電弱生成とソフトレプトン</vt:lpstr>
      <vt:lpstr>SUSY: 長寿命粒子</vt:lpstr>
      <vt:lpstr>気になる結果(1) diboson</vt:lpstr>
      <vt:lpstr>その他の気になる結果: dilepton</vt:lpstr>
      <vt:lpstr>Executive Summary</vt:lpstr>
      <vt:lpstr>Run2 の新粒子探し: 強い重力による 量子ブラックホール探し</vt:lpstr>
      <vt:lpstr>強い相互作用による共鳴（含 BH）</vt:lpstr>
      <vt:lpstr>Run2 加速器と物理の予定</vt:lpstr>
      <vt:lpstr>2015 加速器スケジュール</vt:lpstr>
      <vt:lpstr>これからの新粒子探し予定 (1)</vt:lpstr>
      <vt:lpstr>これからの新粒子探し予定 (2)</vt:lpstr>
      <vt:lpstr>結果の発表予定</vt:lpstr>
      <vt:lpstr>LHC のアップグレードとルミノシティー</vt:lpstr>
      <vt:lpstr>まとめ</vt:lpstr>
      <vt:lpstr>バックアップ</vt:lpstr>
      <vt:lpstr>Minimum bias charged spectrum, Jets</vt:lpstr>
      <vt:lpstr>加速器運転上の課題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HLT offline DQ plan for 2011 runs</dc:title>
  <dc:creator>yamazaki</dc:creator>
  <cp:lastModifiedBy>yamazaki</cp:lastModifiedBy>
  <cp:revision>1965</cp:revision>
  <dcterms:created xsi:type="dcterms:W3CDTF">2010-12-06T09:36:05Z</dcterms:created>
  <dcterms:modified xsi:type="dcterms:W3CDTF">2015-10-27T23:39:34Z</dcterms:modified>
</cp:coreProperties>
</file>